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80" r:id="rId2"/>
    <p:sldId id="374" r:id="rId3"/>
    <p:sldId id="327" r:id="rId4"/>
    <p:sldId id="384" r:id="rId5"/>
    <p:sldId id="375" r:id="rId6"/>
    <p:sldId id="355" r:id="rId7"/>
    <p:sldId id="356" r:id="rId8"/>
    <p:sldId id="357" r:id="rId9"/>
    <p:sldId id="359" r:id="rId10"/>
    <p:sldId id="360" r:id="rId11"/>
    <p:sldId id="361" r:id="rId12"/>
    <p:sldId id="362" r:id="rId13"/>
    <p:sldId id="365" r:id="rId14"/>
    <p:sldId id="367" r:id="rId15"/>
    <p:sldId id="386" r:id="rId16"/>
    <p:sldId id="381" r:id="rId17"/>
    <p:sldId id="385" r:id="rId18"/>
  </p:sldIdLst>
  <p:sldSz cx="9144000" cy="6858000" type="screen4x3"/>
  <p:notesSz cx="6858000" cy="9144000"/>
  <p:defaultTextStyle>
    <a:defPPr>
      <a:defRPr lang="en-US"/>
    </a:defPPr>
    <a:lvl1pPr algn="l" rtl="0" fontAlgn="base">
      <a:spcBef>
        <a:spcPct val="0"/>
      </a:spcBef>
      <a:spcAft>
        <a:spcPct val="0"/>
      </a:spcAft>
      <a:defRPr kern="1200" baseline="-25000">
        <a:solidFill>
          <a:schemeClr val="tx1"/>
        </a:solidFill>
        <a:latin typeface="Arial" charset="0"/>
        <a:ea typeface="+mn-ea"/>
        <a:cs typeface="+mn-cs"/>
      </a:defRPr>
    </a:lvl1pPr>
    <a:lvl2pPr marL="457200" algn="l" rtl="0" fontAlgn="base">
      <a:spcBef>
        <a:spcPct val="0"/>
      </a:spcBef>
      <a:spcAft>
        <a:spcPct val="0"/>
      </a:spcAft>
      <a:defRPr kern="1200" baseline="-25000">
        <a:solidFill>
          <a:schemeClr val="tx1"/>
        </a:solidFill>
        <a:latin typeface="Arial" charset="0"/>
        <a:ea typeface="+mn-ea"/>
        <a:cs typeface="+mn-cs"/>
      </a:defRPr>
    </a:lvl2pPr>
    <a:lvl3pPr marL="914400" algn="l" rtl="0" fontAlgn="base">
      <a:spcBef>
        <a:spcPct val="0"/>
      </a:spcBef>
      <a:spcAft>
        <a:spcPct val="0"/>
      </a:spcAft>
      <a:defRPr kern="1200" baseline="-25000">
        <a:solidFill>
          <a:schemeClr val="tx1"/>
        </a:solidFill>
        <a:latin typeface="Arial" charset="0"/>
        <a:ea typeface="+mn-ea"/>
        <a:cs typeface="+mn-cs"/>
      </a:defRPr>
    </a:lvl3pPr>
    <a:lvl4pPr marL="1371600" algn="l" rtl="0" fontAlgn="base">
      <a:spcBef>
        <a:spcPct val="0"/>
      </a:spcBef>
      <a:spcAft>
        <a:spcPct val="0"/>
      </a:spcAft>
      <a:defRPr kern="1200" baseline="-25000">
        <a:solidFill>
          <a:schemeClr val="tx1"/>
        </a:solidFill>
        <a:latin typeface="Arial" charset="0"/>
        <a:ea typeface="+mn-ea"/>
        <a:cs typeface="+mn-cs"/>
      </a:defRPr>
    </a:lvl4pPr>
    <a:lvl5pPr marL="1828800" algn="l" rtl="0" fontAlgn="base">
      <a:spcBef>
        <a:spcPct val="0"/>
      </a:spcBef>
      <a:spcAft>
        <a:spcPct val="0"/>
      </a:spcAft>
      <a:defRPr kern="1200" baseline="-25000">
        <a:solidFill>
          <a:schemeClr val="tx1"/>
        </a:solidFill>
        <a:latin typeface="Arial" charset="0"/>
        <a:ea typeface="+mn-ea"/>
        <a:cs typeface="+mn-cs"/>
      </a:defRPr>
    </a:lvl5pPr>
    <a:lvl6pPr marL="2286000" algn="l" defTabSz="914400" rtl="0" eaLnBrk="1" latinLnBrk="0" hangingPunct="1">
      <a:defRPr kern="1200" baseline="-25000">
        <a:solidFill>
          <a:schemeClr val="tx1"/>
        </a:solidFill>
        <a:latin typeface="Arial" charset="0"/>
        <a:ea typeface="+mn-ea"/>
        <a:cs typeface="+mn-cs"/>
      </a:defRPr>
    </a:lvl6pPr>
    <a:lvl7pPr marL="2743200" algn="l" defTabSz="914400" rtl="0" eaLnBrk="1" latinLnBrk="0" hangingPunct="1">
      <a:defRPr kern="1200" baseline="-25000">
        <a:solidFill>
          <a:schemeClr val="tx1"/>
        </a:solidFill>
        <a:latin typeface="Arial" charset="0"/>
        <a:ea typeface="+mn-ea"/>
        <a:cs typeface="+mn-cs"/>
      </a:defRPr>
    </a:lvl7pPr>
    <a:lvl8pPr marL="3200400" algn="l" defTabSz="914400" rtl="0" eaLnBrk="1" latinLnBrk="0" hangingPunct="1">
      <a:defRPr kern="1200" baseline="-25000">
        <a:solidFill>
          <a:schemeClr val="tx1"/>
        </a:solidFill>
        <a:latin typeface="Arial" charset="0"/>
        <a:ea typeface="+mn-ea"/>
        <a:cs typeface="+mn-cs"/>
      </a:defRPr>
    </a:lvl8pPr>
    <a:lvl9pPr marL="3657600" algn="l" defTabSz="914400" rtl="0" eaLnBrk="1" latinLnBrk="0" hangingPunct="1">
      <a:defRPr kern="1200" baseline="-250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81C"/>
    <a:srgbClr val="182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76654" autoAdjust="0"/>
  </p:normalViewPr>
  <p:slideViewPr>
    <p:cSldViewPr>
      <p:cViewPr varScale="1">
        <p:scale>
          <a:sx n="87" d="100"/>
          <a:sy n="87" d="100"/>
        </p:scale>
        <p:origin x="238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0"/>
            </a:lvl1pPr>
          </a:lstStyle>
          <a:p>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0"/>
            </a:lvl1pPr>
          </a:lstStyle>
          <a:p>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0"/>
            </a:lvl1pPr>
          </a:lstStyle>
          <a:p>
            <a:fld id="{51998792-CC6C-4101-9F64-DBD97F3CE996}" type="slidenum">
              <a:rPr lang="en-US"/>
              <a:pPr/>
              <a:t>‹#›</a:t>
            </a:fld>
            <a:endParaRPr lang="en-US"/>
          </a:p>
        </p:txBody>
      </p:sp>
    </p:spTree>
    <p:extLst>
      <p:ext uri="{BB962C8B-B14F-4D97-AF65-F5344CB8AC3E}">
        <p14:creationId xmlns:p14="http://schemas.microsoft.com/office/powerpoint/2010/main" val="356870777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8703A-8CBF-4057-94D4-E255C8FAD9C2}" type="slidenum">
              <a:rPr lang="en-US">
                <a:solidFill>
                  <a:prstClr val="black"/>
                </a:solidFill>
              </a:rPr>
              <a:pPr/>
              <a:t>1</a:t>
            </a:fld>
            <a:endParaRPr lang="en-US">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lvl="1" algn="l"/>
            <a:r>
              <a:rPr lang="en-US" sz="900" baseline="0" dirty="0">
                <a:latin typeface="Arial" pitchFamily="34" charset="0"/>
                <a:cs typeface="Arial" pitchFamily="34" charset="0"/>
              </a:rPr>
              <a:t>The RSG! Program implementation guide and the Your Role in Fire Adapted Communities guide can answer many questions.  Feel free to contact RSG! Staff at 703.273.0911 / RSG@iafc.org if you have any questions or needs.  We are happy to have you apart of the RSG! Program. </a:t>
            </a:r>
            <a:br>
              <a:rPr lang="en-US" sz="900" baseline="0" dirty="0">
                <a:latin typeface="Arial" pitchFamily="34" charset="0"/>
                <a:cs typeface="Arial" pitchFamily="34" charset="0"/>
              </a:rPr>
            </a:br>
            <a:endParaRPr lang="en-US" sz="900" dirty="0">
              <a:latin typeface="Arial" pitchFamily="34" charset="0"/>
              <a:cs typeface="Arial" pitchFamily="34" charset="0"/>
            </a:endParaRPr>
          </a:p>
        </p:txBody>
      </p:sp>
    </p:spTree>
    <p:extLst>
      <p:ext uri="{BB962C8B-B14F-4D97-AF65-F5344CB8AC3E}">
        <p14:creationId xmlns:p14="http://schemas.microsoft.com/office/powerpoint/2010/main" val="2542211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10</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During fire season, store fire wood at least 30 feet from your house if possible.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Careful selection of fire-resistant plants can slow the spread of a wildfire and reduce its intensity.</a:t>
            </a:r>
            <a:endParaRPr lang="en-US" dirty="0"/>
          </a:p>
          <a:p>
            <a:endParaRPr lang="en-US" dirty="0"/>
          </a:p>
        </p:txBody>
      </p:sp>
    </p:spTree>
    <p:extLst>
      <p:ext uri="{BB962C8B-B14F-4D97-AF65-F5344CB8AC3E}">
        <p14:creationId xmlns:p14="http://schemas.microsoft.com/office/powerpoint/2010/main" val="1758178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11</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Defensible</a:t>
            </a:r>
            <a:r>
              <a:rPr lang="en-US" baseline="0" dirty="0"/>
              <a:t> space must be maintained regularly.  </a:t>
            </a:r>
            <a:endParaRPr lang="en-US" dirty="0"/>
          </a:p>
        </p:txBody>
      </p:sp>
    </p:spTree>
    <p:extLst>
      <p:ext uri="{BB962C8B-B14F-4D97-AF65-F5344CB8AC3E}">
        <p14:creationId xmlns:p14="http://schemas.microsoft.com/office/powerpoint/2010/main" val="3255388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12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Be</a:t>
            </a:r>
            <a:r>
              <a:rPr lang="en-US" baseline="0" dirty="0"/>
              <a:t> aware of what is going on around you.  </a:t>
            </a:r>
          </a:p>
          <a:p>
            <a:endParaRPr lang="en-US" baseline="0" dirty="0"/>
          </a:p>
          <a:p>
            <a:r>
              <a:rPr lang="en-US" baseline="0" dirty="0"/>
              <a:t>Keep an eye on the TV and an ear on the radio.</a:t>
            </a:r>
          </a:p>
          <a:p>
            <a:endParaRPr lang="en-US" baseline="0" dirty="0"/>
          </a:p>
          <a:p>
            <a:r>
              <a:rPr lang="en-US" baseline="0" dirty="0"/>
              <a:t>San Diego Fire-Rescue’s </a:t>
            </a:r>
            <a:r>
              <a:rPr lang="en-US" baseline="0" dirty="0" err="1"/>
              <a:t>Facebook</a:t>
            </a:r>
            <a:r>
              <a:rPr lang="en-US" baseline="0" dirty="0"/>
              <a:t> page is “SDFD Official”  and our Twitter feed is “@SDFD”</a:t>
            </a:r>
          </a:p>
          <a:p>
            <a:endParaRPr lang="en-US" baseline="0" dirty="0"/>
          </a:p>
          <a:p>
            <a:r>
              <a:rPr lang="en-US" baseline="0" dirty="0"/>
              <a:t>And, if you have questions – call 2-1-1.  We will keep 2-1-1 informed during a wildfire.  Do not call 9-1-1, unless you have an emergency. </a:t>
            </a:r>
          </a:p>
          <a:p>
            <a:endParaRPr lang="en-US" baseline="0" dirty="0"/>
          </a:p>
          <a:p>
            <a:endParaRPr lang="en-US" baseline="0" dirty="0"/>
          </a:p>
          <a:p>
            <a:endParaRPr lang="en-US" baseline="0" dirty="0"/>
          </a:p>
        </p:txBody>
      </p:sp>
    </p:spTree>
    <p:extLst>
      <p:ext uri="{BB962C8B-B14F-4D97-AF65-F5344CB8AC3E}">
        <p14:creationId xmlns:p14="http://schemas.microsoft.com/office/powerpoint/2010/main" val="2399407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13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Ready San Diego is a free phone</a:t>
            </a:r>
            <a:r>
              <a:rPr lang="en-US" baseline="0" dirty="0"/>
              <a:t> app </a:t>
            </a:r>
          </a:p>
          <a:p>
            <a:r>
              <a:rPr lang="en-US" dirty="0"/>
              <a:t>It is a free phone application for Disaster Preparedness</a:t>
            </a:r>
          </a:p>
          <a:p>
            <a:r>
              <a:rPr lang="en-US" dirty="0"/>
              <a:t>There is a City of San Diego section</a:t>
            </a:r>
          </a:p>
          <a:p>
            <a:r>
              <a:rPr lang="en-US" dirty="0"/>
              <a:t>Loaded with lots of great information for Before, During and After the disaster</a:t>
            </a:r>
          </a:p>
          <a:p>
            <a:r>
              <a:rPr lang="en-US" dirty="0"/>
              <a:t>http://readysandiego.org/</a:t>
            </a:r>
          </a:p>
          <a:p>
            <a:endParaRPr lang="en-US" dirty="0"/>
          </a:p>
        </p:txBody>
      </p:sp>
    </p:spTree>
    <p:extLst>
      <p:ext uri="{BB962C8B-B14F-4D97-AF65-F5344CB8AC3E}">
        <p14:creationId xmlns:p14="http://schemas.microsoft.com/office/powerpoint/2010/main" val="1281604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14</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Go –</a:t>
            </a:r>
          </a:p>
          <a:p>
            <a:endParaRPr lang="en-US" dirty="0"/>
          </a:p>
          <a:p>
            <a:r>
              <a:rPr lang="en-US" dirty="0"/>
              <a:t>Don’t wait</a:t>
            </a:r>
            <a:r>
              <a:rPr lang="en-US" baseline="0" dirty="0"/>
              <a:t> for the formal evacuation order .. Leave early</a:t>
            </a:r>
          </a:p>
          <a:p>
            <a:endParaRPr lang="en-US" baseline="0" dirty="0"/>
          </a:p>
          <a:p>
            <a:r>
              <a:rPr lang="en-US" sz="1200" dirty="0">
                <a:effectLst>
                  <a:outerShdw blurRad="38100" dist="38100" dir="2700000" algn="tl">
                    <a:srgbClr val="000000">
                      <a:alpha val="43137"/>
                    </a:srgbClr>
                  </a:outerShdw>
                </a:effectLst>
              </a:rPr>
              <a:t>By leaving early, your give your family the best chance of surviving a </a:t>
            </a:r>
            <a:r>
              <a:rPr lang="en-US" sz="1200" dirty="0" err="1">
                <a:effectLst>
                  <a:outerShdw blurRad="38100" dist="38100" dir="2700000" algn="tl">
                    <a:srgbClr val="000000">
                      <a:alpha val="43137"/>
                    </a:srgbClr>
                  </a:outerShdw>
                </a:effectLst>
              </a:rPr>
              <a:t>wildland</a:t>
            </a:r>
            <a:r>
              <a:rPr lang="en-US" sz="1200" dirty="0">
                <a:effectLst>
                  <a:outerShdw blurRad="38100" dist="38100" dir="2700000" algn="tl">
                    <a:srgbClr val="000000">
                      <a:alpha val="43137"/>
                    </a:srgbClr>
                  </a:outerShdw>
                </a:effectLst>
              </a:rPr>
              <a:t> fire</a:t>
            </a:r>
          </a:p>
          <a:p>
            <a:r>
              <a:rPr lang="en-US" sz="1200" dirty="0">
                <a:effectLst>
                  <a:outerShdw blurRad="38100" dist="38100" dir="2700000" algn="tl">
                    <a:srgbClr val="000000">
                      <a:alpha val="43137"/>
                    </a:srgbClr>
                  </a:outerShdw>
                </a:effectLst>
              </a:rPr>
              <a:t>Leave early enough to avoid being caught in the fire</a:t>
            </a:r>
          </a:p>
          <a:p>
            <a:r>
              <a:rPr lang="en-US" sz="1200" dirty="0">
                <a:effectLst>
                  <a:outerShdw blurRad="38100" dist="38100" dir="2700000" algn="tl">
                    <a:srgbClr val="000000">
                      <a:alpha val="43137"/>
                    </a:srgbClr>
                  </a:outerShdw>
                </a:effectLst>
              </a:rPr>
              <a:t>Go to the pre-determined meeting location</a:t>
            </a:r>
          </a:p>
          <a:p>
            <a:r>
              <a:rPr lang="en-US" sz="1200" dirty="0">
                <a:effectLst>
                  <a:outerShdw blurRad="38100" dist="38100" dir="2700000" algn="tl">
                    <a:srgbClr val="000000">
                      <a:alpha val="43137"/>
                    </a:srgbClr>
                  </a:outerShdw>
                </a:effectLst>
              </a:rPr>
              <a:t>Have several routes of escape</a:t>
            </a:r>
          </a:p>
          <a:p>
            <a:endParaRPr lang="en-US" dirty="0"/>
          </a:p>
        </p:txBody>
      </p:sp>
    </p:spTree>
    <p:extLst>
      <p:ext uri="{BB962C8B-B14F-4D97-AF65-F5344CB8AC3E}">
        <p14:creationId xmlns:p14="http://schemas.microsoft.com/office/powerpoint/2010/main" val="1626209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15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Go –</a:t>
            </a:r>
          </a:p>
          <a:p>
            <a:endParaRPr lang="en-US" dirty="0"/>
          </a:p>
          <a:p>
            <a:r>
              <a:rPr lang="en-US" dirty="0"/>
              <a:t>Don’t wait</a:t>
            </a:r>
            <a:r>
              <a:rPr lang="en-US" baseline="0" dirty="0"/>
              <a:t> for the formal evacuation order .. Leave early</a:t>
            </a:r>
          </a:p>
          <a:p>
            <a:endParaRPr lang="en-US" baseline="0" dirty="0"/>
          </a:p>
          <a:p>
            <a:r>
              <a:rPr lang="en-US" sz="1200" dirty="0">
                <a:effectLst>
                  <a:outerShdw blurRad="38100" dist="38100" dir="2700000" algn="tl">
                    <a:srgbClr val="000000">
                      <a:alpha val="43137"/>
                    </a:srgbClr>
                  </a:outerShdw>
                </a:effectLst>
              </a:rPr>
              <a:t>By leaving early, your give your family the best chance of surviving a </a:t>
            </a:r>
            <a:r>
              <a:rPr lang="en-US" sz="1200" dirty="0" err="1">
                <a:effectLst>
                  <a:outerShdw blurRad="38100" dist="38100" dir="2700000" algn="tl">
                    <a:srgbClr val="000000">
                      <a:alpha val="43137"/>
                    </a:srgbClr>
                  </a:outerShdw>
                </a:effectLst>
              </a:rPr>
              <a:t>wildland</a:t>
            </a:r>
            <a:r>
              <a:rPr lang="en-US" sz="1200" dirty="0">
                <a:effectLst>
                  <a:outerShdw blurRad="38100" dist="38100" dir="2700000" algn="tl">
                    <a:srgbClr val="000000">
                      <a:alpha val="43137"/>
                    </a:srgbClr>
                  </a:outerShdw>
                </a:effectLst>
              </a:rPr>
              <a:t> fire</a:t>
            </a:r>
          </a:p>
          <a:p>
            <a:r>
              <a:rPr lang="en-US" sz="1200" dirty="0">
                <a:effectLst>
                  <a:outerShdw blurRad="38100" dist="38100" dir="2700000" algn="tl">
                    <a:srgbClr val="000000">
                      <a:alpha val="43137"/>
                    </a:srgbClr>
                  </a:outerShdw>
                </a:effectLst>
              </a:rPr>
              <a:t>Leave early enough to avoid being caught in the fire</a:t>
            </a:r>
          </a:p>
          <a:p>
            <a:r>
              <a:rPr lang="en-US" sz="1200" dirty="0">
                <a:effectLst>
                  <a:outerShdw blurRad="38100" dist="38100" dir="2700000" algn="tl">
                    <a:srgbClr val="000000">
                      <a:alpha val="43137"/>
                    </a:srgbClr>
                  </a:outerShdw>
                </a:effectLst>
              </a:rPr>
              <a:t>Go to the pre-determined meeting location</a:t>
            </a:r>
          </a:p>
          <a:p>
            <a:r>
              <a:rPr lang="en-US" sz="1200" dirty="0">
                <a:effectLst>
                  <a:outerShdw blurRad="38100" dist="38100" dir="2700000" algn="tl">
                    <a:srgbClr val="000000">
                      <a:alpha val="43137"/>
                    </a:srgbClr>
                  </a:outerShdw>
                </a:effectLst>
              </a:rPr>
              <a:t>Have several routes of escape</a:t>
            </a:r>
          </a:p>
          <a:p>
            <a:r>
              <a:rPr lang="en-US" sz="1200" dirty="0">
                <a:effectLst>
                  <a:outerShdw blurRad="38100" dist="38100" dir="2700000" algn="tl">
                    <a:srgbClr val="000000">
                      <a:alpha val="43137"/>
                    </a:srgbClr>
                  </a:outerShdw>
                </a:effectLst>
              </a:rPr>
              <a:t>Take your emergency supply kit</a:t>
            </a:r>
          </a:p>
          <a:p>
            <a:r>
              <a:rPr lang="en-US" sz="1200" dirty="0">
                <a:effectLst>
                  <a:outerShdw blurRad="38100" dist="38100" dir="2700000" algn="tl">
                    <a:srgbClr val="000000">
                      <a:alpha val="43137"/>
                    </a:srgbClr>
                  </a:outerShdw>
                </a:effectLst>
              </a:rPr>
              <a:t>Don’t leave your pets behind</a:t>
            </a:r>
          </a:p>
          <a:p>
            <a:endParaRPr lang="en-US" dirty="0"/>
          </a:p>
        </p:txBody>
      </p:sp>
    </p:spTree>
    <p:extLst>
      <p:ext uri="{BB962C8B-B14F-4D97-AF65-F5344CB8AC3E}">
        <p14:creationId xmlns:p14="http://schemas.microsoft.com/office/powerpoint/2010/main" val="2671781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solidFill>
                  <a:prstClr val="black"/>
                </a:solidFill>
              </a:rPr>
              <a:pPr/>
              <a:t>16</a:t>
            </a:fld>
            <a:endParaRPr lang="en-US">
              <a:solidFill>
                <a:prstClr val="black"/>
              </a:solidFill>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I mentioned several websites –</a:t>
            </a:r>
            <a:r>
              <a:rPr lang="en-US" baseline="0" dirty="0"/>
              <a:t> and our </a:t>
            </a:r>
            <a:r>
              <a:rPr lang="en-US" baseline="0" dirty="0" err="1"/>
              <a:t>Facebook</a:t>
            </a:r>
            <a:r>
              <a:rPr lang="en-US" baseline="0" dirty="0"/>
              <a:t> and Twitter.</a:t>
            </a:r>
          </a:p>
          <a:p>
            <a:endParaRPr lang="en-US" baseline="0" dirty="0"/>
          </a:p>
          <a:p>
            <a:r>
              <a:rPr lang="en-US" baseline="0" dirty="0"/>
              <a:t>Here are those addresses again.</a:t>
            </a:r>
          </a:p>
          <a:p>
            <a:endParaRPr lang="en-US" baseline="0" dirty="0"/>
          </a:p>
          <a:p>
            <a:r>
              <a:rPr lang="en-US" baseline="0" dirty="0"/>
              <a:t>You can get the Ready, Set, Go! guide on our website if you want to download it for your friends and neighbors.</a:t>
            </a:r>
          </a:p>
          <a:p>
            <a:endParaRPr lang="en-US" baseline="0" dirty="0"/>
          </a:p>
          <a:p>
            <a:r>
              <a:rPr lang="en-US" baseline="0" dirty="0"/>
              <a:t>I’ll leave that up there – and be glad to answer any questions.</a:t>
            </a:r>
            <a:endParaRPr lang="en-US" dirty="0"/>
          </a:p>
        </p:txBody>
      </p:sp>
    </p:spTree>
    <p:extLst>
      <p:ext uri="{BB962C8B-B14F-4D97-AF65-F5344CB8AC3E}">
        <p14:creationId xmlns:p14="http://schemas.microsoft.com/office/powerpoint/2010/main" val="4257163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8703A-8CBF-4057-94D4-E255C8FAD9C2}" type="slidenum">
              <a:rPr lang="en-US">
                <a:solidFill>
                  <a:prstClr val="black"/>
                </a:solidFill>
              </a:rPr>
              <a:pPr/>
              <a:t>17</a:t>
            </a:fld>
            <a:endParaRPr lang="en-US">
              <a:solidFill>
                <a:prstClr val="black"/>
              </a:solidFill>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pPr lvl="1" algn="l"/>
            <a:r>
              <a:rPr lang="en-US" sz="900" baseline="0" dirty="0">
                <a:latin typeface="Arial" pitchFamily="34" charset="0"/>
                <a:cs typeface="Arial" pitchFamily="34" charset="0"/>
              </a:rPr>
              <a:t>The RSG! Program implementation guide and the Your Role in Fire Adapted Communities guide can answer many questions.  Feel free to contact RSG! Staff at 703.273.0911 / RSG@iafc.org if you have any questions or needs.  We are happy to have you apart of the RSG! Program. </a:t>
            </a:r>
            <a:br>
              <a:rPr lang="en-US" sz="900" baseline="0" dirty="0">
                <a:latin typeface="Arial" pitchFamily="34" charset="0"/>
                <a:cs typeface="Arial" pitchFamily="34" charset="0"/>
              </a:rPr>
            </a:br>
            <a:endParaRPr lang="en-US" sz="900" dirty="0">
              <a:latin typeface="Arial" pitchFamily="34" charset="0"/>
              <a:cs typeface="Arial" pitchFamily="34" charset="0"/>
            </a:endParaRPr>
          </a:p>
        </p:txBody>
      </p:sp>
    </p:spTree>
    <p:extLst>
      <p:ext uri="{BB962C8B-B14F-4D97-AF65-F5344CB8AC3E}">
        <p14:creationId xmlns:p14="http://schemas.microsoft.com/office/powerpoint/2010/main" val="1743725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2</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2012 </a:t>
            </a:r>
            <a:r>
              <a:rPr lang="en-US" dirty="0" err="1"/>
              <a:t>wildland</a:t>
            </a:r>
            <a:r>
              <a:rPr lang="en-US" dirty="0"/>
              <a:t> fire frequency mapping by USFS</a:t>
            </a:r>
            <a:r>
              <a:rPr lang="en-US" baseline="0" dirty="0"/>
              <a:t>, NOAA and NASA.  </a:t>
            </a:r>
          </a:p>
          <a:p>
            <a:endParaRPr lang="en-US" baseline="0" dirty="0"/>
          </a:p>
          <a:p>
            <a:r>
              <a:rPr lang="en-US" baseline="0" dirty="0"/>
              <a:t>Wildfire is a serious concern in this country – its not a question of if but when the next major </a:t>
            </a:r>
            <a:r>
              <a:rPr lang="en-US" baseline="0" dirty="0" err="1"/>
              <a:t>wildland</a:t>
            </a:r>
            <a:r>
              <a:rPr lang="en-US" baseline="0" dirty="0"/>
              <a:t> fire will occur.  Through advance planning, understanding and preparation, we can all be partners in the wildfire fire solution.  </a:t>
            </a:r>
            <a:endParaRPr lang="en-US" dirty="0"/>
          </a:p>
        </p:txBody>
      </p:sp>
    </p:spTree>
    <p:extLst>
      <p:ext uri="{BB962C8B-B14F-4D97-AF65-F5344CB8AC3E}">
        <p14:creationId xmlns:p14="http://schemas.microsoft.com/office/powerpoint/2010/main" val="407857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3</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dirty="0"/>
          </a:p>
          <a:p>
            <a:r>
              <a:rPr lang="en-US" sz="1200" kern="1200" dirty="0" err="1">
                <a:solidFill>
                  <a:schemeClr val="tx1"/>
                </a:solidFill>
                <a:latin typeface="Arial" charset="0"/>
                <a:ea typeface="+mn-ea"/>
                <a:cs typeface="+mn-cs"/>
              </a:rPr>
              <a:t>Wildland</a:t>
            </a:r>
            <a:r>
              <a:rPr lang="en-US" sz="1200" kern="1200" dirty="0">
                <a:solidFill>
                  <a:schemeClr val="tx1"/>
                </a:solidFill>
                <a:latin typeface="Arial" charset="0"/>
                <a:ea typeface="+mn-ea"/>
                <a:cs typeface="+mn-cs"/>
              </a:rPr>
              <a:t>-urban interface is where the back yards of homes meet dense stands of native-naturalized vegetation in canyons and other open space areas.</a:t>
            </a:r>
          </a:p>
          <a:p>
            <a:r>
              <a:rPr lang="en-US" sz="1200" kern="1200" dirty="0">
                <a:solidFill>
                  <a:schemeClr val="tx1"/>
                </a:solidFill>
                <a:latin typeface="Arial" charset="0"/>
                <a:ea typeface="+mn-ea"/>
                <a:cs typeface="+mn-cs"/>
              </a:rPr>
              <a:t> </a:t>
            </a:r>
            <a:endParaRPr lang="en-US" dirty="0"/>
          </a:p>
          <a:p>
            <a:r>
              <a:rPr lang="en-US" sz="1200" kern="1200" dirty="0">
                <a:solidFill>
                  <a:schemeClr val="tx1"/>
                </a:solidFill>
                <a:latin typeface="Arial" charset="0"/>
                <a:ea typeface="+mn-ea"/>
                <a:cs typeface="+mn-cs"/>
              </a:rPr>
              <a:t>The City of San Diego has over 500 linear miles of WUI. </a:t>
            </a:r>
          </a:p>
          <a:p>
            <a:endParaRPr lang="en-US" sz="1200" kern="1200" dirty="0">
              <a:solidFill>
                <a:schemeClr val="tx1"/>
              </a:solidFill>
              <a:latin typeface="Arial" charset="0"/>
              <a:ea typeface="+mn-ea"/>
              <a:cs typeface="+mn-cs"/>
            </a:endParaRPr>
          </a:p>
          <a:p>
            <a:r>
              <a:rPr lang="en-US" dirty="0"/>
              <a:t>We often think of San Diego’s </a:t>
            </a:r>
            <a:r>
              <a:rPr lang="en-US" dirty="0" err="1"/>
              <a:t>wildland</a:t>
            </a:r>
            <a:r>
              <a:rPr lang="en-US" dirty="0"/>
              <a:t> fire threat as the areas</a:t>
            </a:r>
            <a:r>
              <a:rPr lang="en-US" baseline="0" dirty="0"/>
              <a:t> in the eastern edges of the city.  The Cedar and Witch Creek fires both started in East County and spread into the City. </a:t>
            </a:r>
          </a:p>
          <a:p>
            <a:endParaRPr lang="en-US" baseline="0" dirty="0"/>
          </a:p>
          <a:p>
            <a:r>
              <a:rPr lang="en-US" baseline="0" dirty="0"/>
              <a:t>But our canyons run throughout the city and a fire could start in anyone of them and spread to the houses on the canyon rim. </a:t>
            </a:r>
          </a:p>
          <a:p>
            <a:endParaRPr lang="en-US" dirty="0"/>
          </a:p>
        </p:txBody>
      </p:sp>
    </p:spTree>
    <p:extLst>
      <p:ext uri="{BB962C8B-B14F-4D97-AF65-F5344CB8AC3E}">
        <p14:creationId xmlns:p14="http://schemas.microsoft.com/office/powerpoint/2010/main" val="3601240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 also have what you might call “Open</a:t>
            </a:r>
            <a:r>
              <a:rPr lang="en-US" baseline="0" dirty="0"/>
              <a:t> Space Islands”</a:t>
            </a:r>
          </a:p>
          <a:p>
            <a:endParaRPr lang="en-US" baseline="0" dirty="0"/>
          </a:p>
          <a:p>
            <a:r>
              <a:rPr lang="en-US" baseline="0" dirty="0"/>
              <a:t>That’s where there’s a relatively small undeveloped area, surrounded by homes – or conversely a housing development surrounded by open space. </a:t>
            </a:r>
            <a:endParaRPr lang="en-US" dirty="0"/>
          </a:p>
        </p:txBody>
      </p:sp>
      <p:sp>
        <p:nvSpPr>
          <p:cNvPr id="4" name="Slide Number Placeholder 3"/>
          <p:cNvSpPr>
            <a:spLocks noGrp="1"/>
          </p:cNvSpPr>
          <p:nvPr>
            <p:ph type="sldNum" sz="quarter" idx="10"/>
          </p:nvPr>
        </p:nvSpPr>
        <p:spPr/>
        <p:txBody>
          <a:bodyPr/>
          <a:lstStyle/>
          <a:p>
            <a:fld id="{51998792-CC6C-4101-9F64-DBD97F3CE996}" type="slidenum">
              <a:rPr lang="en-US" smtClean="0"/>
              <a:pPr/>
              <a:t>4</a:t>
            </a:fld>
            <a:endParaRPr lang="en-US"/>
          </a:p>
        </p:txBody>
      </p:sp>
    </p:spTree>
    <p:extLst>
      <p:ext uri="{BB962C8B-B14F-4D97-AF65-F5344CB8AC3E}">
        <p14:creationId xmlns:p14="http://schemas.microsoft.com/office/powerpoint/2010/main" val="936141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5</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pPr defTabSz="914318">
              <a:defRPr/>
            </a:pPr>
            <a:r>
              <a:rPr lang="en-US" dirty="0"/>
              <a:t>On</a:t>
            </a:r>
            <a:r>
              <a:rPr lang="en-US" baseline="0" dirty="0"/>
              <a:t> any given day – SDFD has 60 fire apparatus and about 270 firefighters located throughout the City.</a:t>
            </a:r>
          </a:p>
          <a:p>
            <a:pPr defTabSz="914318">
              <a:defRPr/>
            </a:pPr>
            <a:r>
              <a:rPr lang="en-US" baseline="0" dirty="0"/>
              <a:t>Two-thirds of the workforce is off and can be called in, along with a fleet of reserve fire engines ready to be used.</a:t>
            </a:r>
          </a:p>
          <a:p>
            <a:pPr defTabSz="914318">
              <a:defRPr/>
            </a:pPr>
            <a:endParaRPr lang="en-US" baseline="0" dirty="0"/>
          </a:p>
          <a:p>
            <a:pPr defTabSz="914318">
              <a:defRPr/>
            </a:pPr>
            <a:r>
              <a:rPr lang="en-US" baseline="0" dirty="0"/>
              <a:t>But we’ve seen time and again, that’s not enough to protect every house. When a Santa Ana wind-driven wildfire occurs, we can’t be everywhere at once.</a:t>
            </a:r>
          </a:p>
          <a:p>
            <a:pPr defTabSz="914318">
              <a:defRPr/>
            </a:pPr>
            <a:endParaRPr lang="en-US" baseline="0" dirty="0"/>
          </a:p>
          <a:p>
            <a:pPr defTabSz="914318">
              <a:defRPr/>
            </a:pPr>
            <a:r>
              <a:rPr lang="en-US" baseline="0" dirty="0"/>
              <a:t>That’s why we advocate “Ready – Set – Go!” And the first step is to prepare – your family and your property.</a:t>
            </a:r>
          </a:p>
          <a:p>
            <a:pPr defTabSz="914318">
              <a:defRPr/>
            </a:pPr>
            <a:endParaRPr lang="en-US" baseline="0" dirty="0"/>
          </a:p>
          <a:p>
            <a:pPr defTabSz="914318">
              <a:defRPr/>
            </a:pPr>
            <a:br>
              <a:rPr lang="en-US" baseline="0" dirty="0"/>
            </a:br>
            <a:endParaRPr lang="en-US" dirty="0"/>
          </a:p>
        </p:txBody>
      </p:sp>
    </p:spTree>
    <p:extLst>
      <p:ext uri="{BB962C8B-B14F-4D97-AF65-F5344CB8AC3E}">
        <p14:creationId xmlns:p14="http://schemas.microsoft.com/office/powerpoint/2010/main" val="264844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6</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pPr lvl="1" algn="l">
              <a:buClr>
                <a:srgbClr val="B4181C"/>
              </a:buClr>
            </a:pPr>
            <a:r>
              <a:rPr lang="en-US" sz="2400" dirty="0">
                <a:solidFill>
                  <a:srgbClr val="C00000"/>
                </a:solidFill>
                <a:effectLst>
                  <a:outerShdw blurRad="38100" dist="38100" dir="2700000" algn="tl">
                    <a:srgbClr val="000000">
                      <a:alpha val="43137"/>
                    </a:srgbClr>
                  </a:outerShdw>
                </a:effectLst>
              </a:rPr>
              <a:t>“Ready”</a:t>
            </a:r>
          </a:p>
          <a:p>
            <a:pPr lvl="1" algn="l">
              <a:buClr>
                <a:srgbClr val="B4181C"/>
              </a:buClr>
            </a:pPr>
            <a:r>
              <a:rPr lang="en-US" sz="2400" dirty="0">
                <a:solidFill>
                  <a:srgbClr val="C00000"/>
                </a:solidFill>
                <a:effectLst>
                  <a:outerShdw blurRad="38100" dist="38100" dir="2700000" algn="tl">
                    <a:srgbClr val="000000">
                      <a:alpha val="43137"/>
                    </a:srgbClr>
                  </a:outerShdw>
                </a:effectLst>
              </a:rPr>
              <a:t>Create a Family Disaster Plan that includes meeting locations and communication plans</a:t>
            </a:r>
          </a:p>
          <a:p>
            <a:pPr algn="l"/>
            <a:r>
              <a:rPr lang="en-US" sz="2800" dirty="0">
                <a:solidFill>
                  <a:srgbClr val="C00000"/>
                </a:solidFill>
                <a:effectLst>
                  <a:outerShdw blurRad="38100" dist="38100" dir="2700000" algn="tl">
                    <a:srgbClr val="000000">
                      <a:alpha val="43137"/>
                    </a:srgbClr>
                  </a:outerShdw>
                </a:effectLst>
              </a:rPr>
              <a:t>	Prepare an emergency kit</a:t>
            </a:r>
          </a:p>
          <a:p>
            <a:pPr algn="l"/>
            <a:r>
              <a:rPr lang="en-US" sz="2800" dirty="0">
                <a:solidFill>
                  <a:srgbClr val="C00000"/>
                </a:solidFill>
                <a:effectLst>
                  <a:outerShdw blurRad="38100" dist="38100" dir="2700000" algn="tl">
                    <a:srgbClr val="000000">
                      <a:alpha val="43137"/>
                    </a:srgbClr>
                  </a:outerShdw>
                </a:effectLst>
              </a:rPr>
              <a:t>	Train your family how to use a fire extinguisher</a:t>
            </a:r>
          </a:p>
          <a:p>
            <a:pPr algn="l"/>
            <a:r>
              <a:rPr lang="en-US" sz="2800" dirty="0">
                <a:solidFill>
                  <a:srgbClr val="C00000"/>
                </a:solidFill>
                <a:effectLst>
                  <a:outerShdw blurRad="38100" dist="38100" dir="2700000" algn="tl">
                    <a:srgbClr val="000000">
                      <a:alpha val="43137"/>
                    </a:srgbClr>
                  </a:outerShdw>
                </a:effectLst>
              </a:rPr>
              <a:t>	Plan and practice different evacuation routes</a:t>
            </a:r>
          </a:p>
          <a:p>
            <a:pPr algn="l"/>
            <a:r>
              <a:rPr lang="en-US" sz="2800" dirty="0">
                <a:solidFill>
                  <a:srgbClr val="C00000"/>
                </a:solidFill>
                <a:effectLst>
                  <a:outerShdw blurRad="38100" dist="38100" dir="2700000" algn="tl">
                    <a:srgbClr val="000000">
                      <a:alpha val="43137"/>
                    </a:srgbClr>
                  </a:outerShdw>
                </a:effectLst>
              </a:rPr>
              <a:t>	Designate a meeting place outside the fire area</a:t>
            </a:r>
          </a:p>
          <a:p>
            <a:pPr algn="l"/>
            <a:r>
              <a:rPr lang="en-US" sz="2800" dirty="0">
                <a:solidFill>
                  <a:srgbClr val="C00000"/>
                </a:solidFill>
                <a:effectLst>
                  <a:outerShdw blurRad="38100" dist="38100" dir="2700000" algn="tl">
                    <a:srgbClr val="000000">
                      <a:alpha val="43137"/>
                    </a:srgbClr>
                  </a:outerShdw>
                </a:effectLst>
              </a:rPr>
              <a:t>	Maintain a list of emergency contact numbers in your cell phone</a:t>
            </a:r>
          </a:p>
        </p:txBody>
      </p:sp>
    </p:spTree>
    <p:extLst>
      <p:ext uri="{BB962C8B-B14F-4D97-AF65-F5344CB8AC3E}">
        <p14:creationId xmlns:p14="http://schemas.microsoft.com/office/powerpoint/2010/main" val="277623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7</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sz="1200" kern="1200" baseline="0" dirty="0">
                <a:solidFill>
                  <a:schemeClr val="tx1"/>
                </a:solidFill>
                <a:latin typeface="Arial" charset="0"/>
                <a:ea typeface="+mn-ea"/>
                <a:cs typeface="+mn-cs"/>
              </a:rPr>
              <a:t>Defensible space is the required space between a structure and the </a:t>
            </a:r>
            <a:r>
              <a:rPr lang="en-US" sz="1200" kern="1200" baseline="0" dirty="0" err="1">
                <a:solidFill>
                  <a:schemeClr val="tx1"/>
                </a:solidFill>
                <a:latin typeface="Arial" charset="0"/>
                <a:ea typeface="+mn-ea"/>
                <a:cs typeface="+mn-cs"/>
              </a:rPr>
              <a:t>wildland</a:t>
            </a:r>
            <a:r>
              <a:rPr lang="en-US" sz="1200" kern="1200" baseline="0" dirty="0">
                <a:solidFill>
                  <a:schemeClr val="tx1"/>
                </a:solidFill>
                <a:latin typeface="Arial" charset="0"/>
                <a:ea typeface="+mn-ea"/>
                <a:cs typeface="+mn-cs"/>
              </a:rPr>
              <a:t> area that, under normal conditions, creates a sufficient buffer to slow or halt the spread of </a:t>
            </a:r>
            <a:r>
              <a:rPr lang="en-US" sz="1200" kern="1200" baseline="0" dirty="0" err="1">
                <a:solidFill>
                  <a:schemeClr val="tx1"/>
                </a:solidFill>
                <a:latin typeface="Arial" charset="0"/>
                <a:ea typeface="+mn-ea"/>
                <a:cs typeface="+mn-cs"/>
              </a:rPr>
              <a:t>wildland</a:t>
            </a:r>
            <a:r>
              <a:rPr lang="en-US" sz="1200" kern="1200" baseline="0" dirty="0">
                <a:solidFill>
                  <a:schemeClr val="tx1"/>
                </a:solidFill>
                <a:latin typeface="Arial" charset="0"/>
                <a:ea typeface="+mn-ea"/>
                <a:cs typeface="+mn-cs"/>
              </a:rPr>
              <a:t> fire to a structure. </a:t>
            </a:r>
          </a:p>
          <a:p>
            <a:endParaRPr lang="en-US" sz="1200" kern="1200" baseline="0" dirty="0">
              <a:solidFill>
                <a:schemeClr val="tx1"/>
              </a:solidFill>
              <a:latin typeface="Arial" charset="0"/>
              <a:ea typeface="+mn-ea"/>
              <a:cs typeface="+mn-cs"/>
            </a:endParaRPr>
          </a:p>
          <a:p>
            <a:r>
              <a:rPr lang="en-US" sz="1200" kern="1200" baseline="0" dirty="0">
                <a:solidFill>
                  <a:schemeClr val="tx1"/>
                </a:solidFill>
                <a:latin typeface="Arial" charset="0"/>
                <a:ea typeface="+mn-ea"/>
                <a:cs typeface="+mn-cs"/>
              </a:rPr>
              <a:t>Defensible space is essential for structure survivability during </a:t>
            </a:r>
            <a:r>
              <a:rPr lang="en-US" sz="1200" kern="1200" baseline="0" dirty="0" err="1">
                <a:solidFill>
                  <a:schemeClr val="tx1"/>
                </a:solidFill>
                <a:latin typeface="Arial" charset="0"/>
                <a:ea typeface="+mn-ea"/>
                <a:cs typeface="+mn-cs"/>
              </a:rPr>
              <a:t>wildland</a:t>
            </a:r>
            <a:r>
              <a:rPr lang="en-US" sz="1200" kern="1200" baseline="0" dirty="0">
                <a:solidFill>
                  <a:schemeClr val="tx1"/>
                </a:solidFill>
                <a:latin typeface="Arial" charset="0"/>
                <a:ea typeface="+mn-ea"/>
                <a:cs typeface="+mn-cs"/>
              </a:rPr>
              <a:t> fire conditions. </a:t>
            </a:r>
          </a:p>
          <a:p>
            <a:endParaRPr lang="en-US" sz="1200" b="1" kern="1200" baseline="0" dirty="0">
              <a:solidFill>
                <a:schemeClr val="tx1"/>
              </a:solidFill>
              <a:latin typeface="Arial" charset="0"/>
              <a:ea typeface="+mn-ea"/>
              <a:cs typeface="+mn-cs"/>
            </a:endParaRPr>
          </a:p>
          <a:p>
            <a:r>
              <a:rPr lang="en-US" sz="1200" b="0" kern="1200" baseline="0" dirty="0">
                <a:solidFill>
                  <a:schemeClr val="tx1"/>
                </a:solidFill>
                <a:latin typeface="Arial" charset="0"/>
                <a:ea typeface="+mn-ea"/>
                <a:cs typeface="+mn-cs"/>
              </a:rPr>
              <a:t>Zone One – Extending 35 feet from your home. </a:t>
            </a:r>
          </a:p>
          <a:p>
            <a:endParaRPr lang="en-US" sz="1200" b="0" kern="1200" baseline="0" dirty="0">
              <a:solidFill>
                <a:schemeClr val="tx1"/>
              </a:solidFill>
              <a:latin typeface="Arial" charset="0"/>
              <a:ea typeface="+mn-ea"/>
              <a:cs typeface="+mn-cs"/>
            </a:endParaRPr>
          </a:p>
          <a:p>
            <a:r>
              <a:rPr lang="en-US" sz="1200" kern="1200" baseline="0" dirty="0">
                <a:solidFill>
                  <a:schemeClr val="tx1"/>
                </a:solidFill>
                <a:latin typeface="Arial" charset="0"/>
                <a:ea typeface="+mn-ea"/>
                <a:cs typeface="+mn-cs"/>
              </a:rPr>
              <a:t>• Must be permanently irrigated to maintain succulent growth, </a:t>
            </a:r>
          </a:p>
          <a:p>
            <a:r>
              <a:rPr lang="en-US" sz="1200" kern="1200" baseline="0" dirty="0">
                <a:solidFill>
                  <a:schemeClr val="tx1"/>
                </a:solidFill>
                <a:latin typeface="Arial" charset="0"/>
                <a:ea typeface="+mn-ea"/>
                <a:cs typeface="+mn-cs"/>
              </a:rPr>
              <a:t>• Is primarily low-growing plant material, with the exception of trees. Plants shall be low-fuel and fire-resistive.</a:t>
            </a:r>
          </a:p>
          <a:p>
            <a:r>
              <a:rPr lang="en-US" sz="1200" kern="1200" baseline="0" dirty="0">
                <a:solidFill>
                  <a:schemeClr val="tx1"/>
                </a:solidFill>
                <a:latin typeface="Arial" charset="0"/>
                <a:ea typeface="+mn-ea"/>
                <a:cs typeface="+mn-cs"/>
              </a:rPr>
              <a:t>• Trim tree canopies regularly to remove dead wood and keep branches a minimum of 10 feet from structures, chimney outlets and other trees.</a:t>
            </a:r>
          </a:p>
          <a:p>
            <a:r>
              <a:rPr lang="en-US" sz="1200" kern="1200" baseline="0" dirty="0">
                <a:solidFill>
                  <a:schemeClr val="tx1"/>
                </a:solidFill>
                <a:latin typeface="Arial" charset="0"/>
                <a:ea typeface="+mn-ea"/>
                <a:cs typeface="+mn-cs"/>
              </a:rPr>
              <a:t>• Remove dry leaves/pine needles from yard, roof and rain gutters.</a:t>
            </a:r>
          </a:p>
          <a:p>
            <a:r>
              <a:rPr lang="en-US" sz="1200" kern="1200" baseline="0" dirty="0">
                <a:solidFill>
                  <a:schemeClr val="tx1"/>
                </a:solidFill>
                <a:latin typeface="Arial" charset="0"/>
                <a:ea typeface="+mn-ea"/>
                <a:cs typeface="+mn-cs"/>
              </a:rPr>
              <a:t>• Relocate woodpiles and other combustible materials into Zone Two. </a:t>
            </a:r>
          </a:p>
          <a:p>
            <a:r>
              <a:rPr lang="en-US" sz="1200" kern="1200" baseline="0" dirty="0">
                <a:solidFill>
                  <a:schemeClr val="tx1"/>
                </a:solidFill>
                <a:latin typeface="Arial" charset="0"/>
                <a:ea typeface="+mn-ea"/>
                <a:cs typeface="+mn-cs"/>
              </a:rPr>
              <a:t>• Remove combustible material and vegetation from around and under decks.</a:t>
            </a:r>
          </a:p>
          <a:p>
            <a:r>
              <a:rPr lang="en-US" sz="1200" kern="1200" baseline="0" dirty="0">
                <a:solidFill>
                  <a:schemeClr val="tx1"/>
                </a:solidFill>
                <a:latin typeface="Arial" charset="0"/>
                <a:ea typeface="+mn-ea"/>
                <a:cs typeface="+mn-cs"/>
              </a:rPr>
              <a:t>• Remove or prune vegetation near windows.</a:t>
            </a:r>
          </a:p>
          <a:p>
            <a:r>
              <a:rPr lang="en-US" sz="1200" kern="1200" baseline="0" dirty="0">
                <a:solidFill>
                  <a:schemeClr val="tx1"/>
                </a:solidFill>
                <a:latin typeface="Arial" charset="0"/>
                <a:ea typeface="+mn-ea"/>
                <a:cs typeface="+mn-cs"/>
              </a:rPr>
              <a:t>• Remove “ladder fuels” (low-level vegetation that would allow the fire to spread from the ground to the tree canopy). Create a separation between low-level vegetation and tree branches by reducing the height of the vegetation and/or trimming low branches.</a:t>
            </a:r>
          </a:p>
          <a:p>
            <a:endParaRPr lang="en-US" sz="1200" kern="1200" baseline="0" dirty="0">
              <a:solidFill>
                <a:schemeClr val="tx1"/>
              </a:solidFill>
              <a:latin typeface="Arial" charset="0"/>
              <a:ea typeface="+mn-ea"/>
              <a:cs typeface="+mn-cs"/>
            </a:endParaRPr>
          </a:p>
          <a:p>
            <a:r>
              <a:rPr lang="en-US" sz="1200" kern="1200" baseline="0" dirty="0">
                <a:solidFill>
                  <a:schemeClr val="tx1"/>
                </a:solidFill>
                <a:latin typeface="Arial" charset="0"/>
                <a:ea typeface="+mn-ea"/>
                <a:cs typeface="+mn-cs"/>
              </a:rPr>
              <a:t>Zone Two extends 35 to 100 feet from your home. </a:t>
            </a:r>
          </a:p>
          <a:p>
            <a:r>
              <a:rPr lang="en-US" sz="1200" kern="1200" baseline="0" dirty="0">
                <a:solidFill>
                  <a:schemeClr val="tx1"/>
                </a:solidFill>
                <a:latin typeface="Arial" charset="0"/>
                <a:ea typeface="+mn-ea"/>
                <a:cs typeface="+mn-cs"/>
              </a:rPr>
              <a:t>• Minimize the chance of fire jumping from plant to plant by removing dead material and removing or thinning vegetation seasonally. The minimum spacing between vegetation is three times the dimension of the plant.</a:t>
            </a:r>
          </a:p>
          <a:p>
            <a:r>
              <a:rPr lang="en-US" sz="1200" kern="1200" baseline="0" dirty="0">
                <a:solidFill>
                  <a:schemeClr val="tx1"/>
                </a:solidFill>
                <a:latin typeface="Arial" charset="0"/>
                <a:ea typeface="+mn-ea"/>
                <a:cs typeface="+mn-cs"/>
              </a:rPr>
              <a:t>• There should be no permanent irrigation in Zone Two.</a:t>
            </a:r>
          </a:p>
          <a:p>
            <a:r>
              <a:rPr lang="en-US" sz="1200" kern="1200" baseline="0" dirty="0">
                <a:solidFill>
                  <a:schemeClr val="tx1"/>
                </a:solidFill>
                <a:latin typeface="Arial" charset="0"/>
                <a:ea typeface="+mn-ea"/>
                <a:cs typeface="+mn-cs"/>
              </a:rPr>
              <a:t>• Remove “ladder fuels.”</a:t>
            </a:r>
          </a:p>
          <a:p>
            <a:r>
              <a:rPr lang="en-US" sz="1200" kern="1200" baseline="0" dirty="0">
                <a:solidFill>
                  <a:schemeClr val="tx1"/>
                </a:solidFill>
                <a:latin typeface="Arial" charset="0"/>
                <a:ea typeface="+mn-ea"/>
                <a:cs typeface="+mn-cs"/>
              </a:rPr>
              <a:t>• Cut or mow annual grass down to a maximum height of 4 inches.</a:t>
            </a:r>
          </a:p>
          <a:p>
            <a:r>
              <a:rPr lang="en-US" sz="1200" kern="1200" baseline="0" dirty="0">
                <a:solidFill>
                  <a:schemeClr val="tx1"/>
                </a:solidFill>
                <a:latin typeface="Arial" charset="0"/>
                <a:ea typeface="+mn-ea"/>
                <a:cs typeface="+mn-cs"/>
              </a:rPr>
              <a:t>• Trim tree canopies regularly to keep branches a minimum of 10 feet from other trees.</a:t>
            </a:r>
          </a:p>
        </p:txBody>
      </p:sp>
    </p:spTree>
    <p:extLst>
      <p:ext uri="{BB962C8B-B14F-4D97-AF65-F5344CB8AC3E}">
        <p14:creationId xmlns:p14="http://schemas.microsoft.com/office/powerpoint/2010/main" val="2056367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8</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Now – when</a:t>
            </a:r>
            <a:r>
              <a:rPr lang="en-US" baseline="0" dirty="0"/>
              <a:t> there’s no threat, you can create defensible space. </a:t>
            </a:r>
            <a:r>
              <a:rPr lang="en-US" dirty="0"/>
              <a:t>– clean up or relocate combustible</a:t>
            </a:r>
            <a:r>
              <a:rPr lang="en-US" baseline="0" dirty="0"/>
              <a:t> materials from around their home.  Keep grass mowed short.  Trim trees and bushes, allowing ample space between your home and landscape vegetation.  </a:t>
            </a:r>
          </a:p>
          <a:p>
            <a:endParaRPr lang="en-US" baseline="0" dirty="0"/>
          </a:p>
          <a:p>
            <a:r>
              <a:rPr lang="en-US" baseline="0" dirty="0"/>
              <a:t>If you’re considering any remodeling – use fire resistant materials for decks and fences. Think about dual paned windows. </a:t>
            </a:r>
          </a:p>
        </p:txBody>
      </p:sp>
    </p:spTree>
    <p:extLst>
      <p:ext uri="{BB962C8B-B14F-4D97-AF65-F5344CB8AC3E}">
        <p14:creationId xmlns:p14="http://schemas.microsoft.com/office/powerpoint/2010/main" val="194989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D53DC4A-32B7-4915-9242-4DD02E1B8315}" type="slidenum">
              <a:rPr lang="en-US"/>
              <a:pPr/>
              <a:t>9</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r>
              <a:rPr lang="en-US" dirty="0"/>
              <a:t>In</a:t>
            </a:r>
            <a:r>
              <a:rPr lang="en-US" baseline="0" dirty="0"/>
              <a:t> Santa Ana winds, embers can fly a mile or more and lodge in roof valley, under eaves or in attic vents.</a:t>
            </a:r>
          </a:p>
          <a:p>
            <a:endParaRPr lang="en-US" baseline="0" dirty="0"/>
          </a:p>
          <a:p>
            <a:r>
              <a:rPr lang="en-US" baseline="0" dirty="0"/>
              <a:t>Don’t give them a chance – keep dead leaves off roofs, consider boxing your eaves and be sure you have 1/8” metal mesh on your vents   ---  1/8” </a:t>
            </a:r>
            <a:r>
              <a:rPr lang="en-US" i="1" baseline="0" dirty="0"/>
              <a:t>metal</a:t>
            </a:r>
            <a:r>
              <a:rPr lang="en-US" baseline="0" dirty="0"/>
              <a:t> – not fiberglass or plastic that can melt and burn.</a:t>
            </a:r>
            <a:endParaRPr lang="en-US" dirty="0"/>
          </a:p>
        </p:txBody>
      </p:sp>
    </p:spTree>
    <p:extLst>
      <p:ext uri="{BB962C8B-B14F-4D97-AF65-F5344CB8AC3E}">
        <p14:creationId xmlns:p14="http://schemas.microsoft.com/office/powerpoint/2010/main" val="325446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1336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6200"/>
            <a:ext cx="6248400"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72000"/>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atin typeface="Open Sans" panose="020B0606030504020204" pitchFamily="34" charset="0"/>
                <a:ea typeface="Open Sans" panose="020B0606030504020204" pitchFamily="34" charset="0"/>
                <a:cs typeface="Open Sans" panose="020B0606030504020204" pitchFamily="34" charset="0"/>
              </a:defRPr>
            </a:lvl3pPr>
            <a:lvl4pPr>
              <a:defRPr sz="1800">
                <a:latin typeface="Open Sans" panose="020B0606030504020204" pitchFamily="34" charset="0"/>
                <a:ea typeface="Open Sans" panose="020B0606030504020204" pitchFamily="34" charset="0"/>
                <a:cs typeface="Open Sans" panose="020B0606030504020204" pitchFamily="34" charset="0"/>
              </a:defRPr>
            </a:lvl4pPr>
            <a:lvl5pPr>
              <a:defRPr sz="1800">
                <a:latin typeface="Open Sans" panose="020B0606030504020204" pitchFamily="34" charset="0"/>
                <a:ea typeface="Open Sans" panose="020B0606030504020204" pitchFamily="34" charset="0"/>
                <a:cs typeface="Open Sans" panose="020B0606030504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72000"/>
          </a:xfrm>
        </p:spPr>
        <p:txBody>
          <a:bodyPr/>
          <a:lstStyle>
            <a:lvl1pPr>
              <a:defRPr sz="2800">
                <a:latin typeface="Open Sans" panose="020B0606030504020204" pitchFamily="34" charset="0"/>
                <a:ea typeface="Open Sans" panose="020B0606030504020204" pitchFamily="34" charset="0"/>
                <a:cs typeface="Open Sans" panose="020B0606030504020204" pitchFamily="34" charset="0"/>
              </a:defRPr>
            </a:lvl1pPr>
            <a:lvl2pPr>
              <a:defRPr sz="2400">
                <a:latin typeface="Open Sans" panose="020B0606030504020204" pitchFamily="34" charset="0"/>
                <a:ea typeface="Open Sans" panose="020B0606030504020204" pitchFamily="34" charset="0"/>
                <a:cs typeface="Open Sans" panose="020B0606030504020204" pitchFamily="34"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owerpoint background.jpg"/>
          <p:cNvPicPr>
            <a:picLocks noChangeAspect="1"/>
          </p:cNvPicPr>
          <p:nvPr userDrawn="1"/>
        </p:nvPicPr>
        <p:blipFill>
          <a:blip r:embed="rId13" cstate="print"/>
          <a:stretch>
            <a:fillRect/>
          </a:stretch>
        </p:blipFill>
        <p:spPr>
          <a:xfrm>
            <a:off x="0" y="0"/>
            <a:ext cx="9144000" cy="6858000"/>
          </a:xfrm>
          <a:prstGeom prst="rect">
            <a:avLst/>
          </a:prstGeom>
        </p:spPr>
      </p:pic>
      <p:sp>
        <p:nvSpPr>
          <p:cNvPr id="1026" name="Rectangle 2"/>
          <p:cNvSpPr>
            <a:spLocks noGrp="1" noChangeArrowheads="1"/>
          </p:cNvSpPr>
          <p:nvPr>
            <p:ph type="title"/>
          </p:nvPr>
        </p:nvSpPr>
        <p:spPr bwMode="auto">
          <a:xfrm>
            <a:off x="457200" y="228600"/>
            <a:ext cx="82296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Title Goes Here</a:t>
            </a:r>
          </a:p>
        </p:txBody>
      </p:sp>
      <p:sp>
        <p:nvSpPr>
          <p:cNvPr id="1027" name="Rectangle 3"/>
          <p:cNvSpPr>
            <a:spLocks noGrp="1" noChangeArrowheads="1"/>
          </p:cNvSpPr>
          <p:nvPr>
            <p:ph type="body" idx="1"/>
          </p:nvPr>
        </p:nvSpPr>
        <p:spPr bwMode="auto">
          <a:xfrm>
            <a:off x="457200" y="1600200"/>
            <a:ext cx="82296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3200" b="1">
          <a:solidFill>
            <a:schemeClr val="bg1"/>
          </a:solidFill>
          <a:latin typeface="+mj-lt"/>
          <a:ea typeface="+mj-ea"/>
          <a:cs typeface="+mj-cs"/>
        </a:defRPr>
      </a:lvl1pPr>
      <a:lvl2pPr algn="r" rtl="0" fontAlgn="base">
        <a:spcBef>
          <a:spcPct val="0"/>
        </a:spcBef>
        <a:spcAft>
          <a:spcPct val="0"/>
        </a:spcAft>
        <a:defRPr sz="3200" b="1">
          <a:solidFill>
            <a:srgbClr val="B4181C"/>
          </a:solidFill>
          <a:latin typeface="Myriad Pro" pitchFamily="34" charset="0"/>
        </a:defRPr>
      </a:lvl2pPr>
      <a:lvl3pPr algn="r" rtl="0" fontAlgn="base">
        <a:spcBef>
          <a:spcPct val="0"/>
        </a:spcBef>
        <a:spcAft>
          <a:spcPct val="0"/>
        </a:spcAft>
        <a:defRPr sz="3200" b="1">
          <a:solidFill>
            <a:srgbClr val="B4181C"/>
          </a:solidFill>
          <a:latin typeface="Myriad Pro" pitchFamily="34" charset="0"/>
        </a:defRPr>
      </a:lvl3pPr>
      <a:lvl4pPr algn="r" rtl="0" fontAlgn="base">
        <a:spcBef>
          <a:spcPct val="0"/>
        </a:spcBef>
        <a:spcAft>
          <a:spcPct val="0"/>
        </a:spcAft>
        <a:defRPr sz="3200" b="1">
          <a:solidFill>
            <a:srgbClr val="B4181C"/>
          </a:solidFill>
          <a:latin typeface="Myriad Pro" pitchFamily="34" charset="0"/>
        </a:defRPr>
      </a:lvl4pPr>
      <a:lvl5pPr algn="r" rtl="0" fontAlgn="base">
        <a:spcBef>
          <a:spcPct val="0"/>
        </a:spcBef>
        <a:spcAft>
          <a:spcPct val="0"/>
        </a:spcAft>
        <a:defRPr sz="3200" b="1">
          <a:solidFill>
            <a:srgbClr val="B4181C"/>
          </a:solidFill>
          <a:latin typeface="Myriad Pro" pitchFamily="34" charset="0"/>
        </a:defRPr>
      </a:lvl5pPr>
      <a:lvl6pPr marL="457200" algn="r" rtl="0" fontAlgn="base">
        <a:spcBef>
          <a:spcPct val="0"/>
        </a:spcBef>
        <a:spcAft>
          <a:spcPct val="0"/>
        </a:spcAft>
        <a:defRPr sz="3200" b="1">
          <a:solidFill>
            <a:srgbClr val="B4181C"/>
          </a:solidFill>
          <a:latin typeface="Myriad Pro" pitchFamily="34" charset="0"/>
        </a:defRPr>
      </a:lvl6pPr>
      <a:lvl7pPr marL="914400" algn="r" rtl="0" fontAlgn="base">
        <a:spcBef>
          <a:spcPct val="0"/>
        </a:spcBef>
        <a:spcAft>
          <a:spcPct val="0"/>
        </a:spcAft>
        <a:defRPr sz="3200" b="1">
          <a:solidFill>
            <a:srgbClr val="B4181C"/>
          </a:solidFill>
          <a:latin typeface="Myriad Pro" pitchFamily="34" charset="0"/>
        </a:defRPr>
      </a:lvl7pPr>
      <a:lvl8pPr marL="1371600" algn="r" rtl="0" fontAlgn="base">
        <a:spcBef>
          <a:spcPct val="0"/>
        </a:spcBef>
        <a:spcAft>
          <a:spcPct val="0"/>
        </a:spcAft>
        <a:defRPr sz="3200" b="1">
          <a:solidFill>
            <a:srgbClr val="B4181C"/>
          </a:solidFill>
          <a:latin typeface="Myriad Pro" pitchFamily="34" charset="0"/>
        </a:defRPr>
      </a:lvl8pPr>
      <a:lvl9pPr marL="1828800" algn="r" rtl="0" fontAlgn="base">
        <a:spcBef>
          <a:spcPct val="0"/>
        </a:spcBef>
        <a:spcAft>
          <a:spcPct val="0"/>
        </a:spcAft>
        <a:defRPr sz="3200" b="1">
          <a:solidFill>
            <a:srgbClr val="B4181C"/>
          </a:solidFill>
          <a:latin typeface="Myriad Pro" pitchFamily="34" charset="0"/>
        </a:defRPr>
      </a:lvl9pPr>
    </p:titleStyle>
    <p:bodyStyle>
      <a:lvl1pPr marL="342900" indent="-342900" algn="l" rtl="0" fontAlgn="base">
        <a:spcBef>
          <a:spcPct val="20000"/>
        </a:spcBef>
        <a:spcAft>
          <a:spcPct val="0"/>
        </a:spcAft>
        <a:buChar char="•"/>
        <a:defRPr sz="3200">
          <a:solidFill>
            <a:srgbClr val="182A62"/>
          </a:solidFill>
          <a:latin typeface="+mn-lt"/>
          <a:ea typeface="+mn-ea"/>
          <a:cs typeface="+mn-cs"/>
        </a:defRPr>
      </a:lvl1pPr>
      <a:lvl2pPr marL="742950" indent="-285750" algn="l" rtl="0" fontAlgn="base">
        <a:spcBef>
          <a:spcPct val="20000"/>
        </a:spcBef>
        <a:spcAft>
          <a:spcPct val="0"/>
        </a:spcAft>
        <a:buChar char="–"/>
        <a:defRPr sz="2800">
          <a:solidFill>
            <a:srgbClr val="B4181C"/>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itle.jpg"/>
          <p:cNvPicPr>
            <a:picLocks noChangeAspect="1"/>
          </p:cNvPicPr>
          <p:nvPr/>
        </p:nvPicPr>
        <p:blipFill>
          <a:blip r:embed="rId3" cstate="print"/>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76200" y="2209800"/>
            <a:ext cx="8915400" cy="3810000"/>
          </a:xfrm>
        </p:spPr>
        <p:txBody>
          <a:bodyPr/>
          <a:lstStyle/>
          <a:p>
            <a:pPr algn="ctr">
              <a:lnSpc>
                <a:spcPct val="80000"/>
              </a:lnSpc>
            </a:pPr>
            <a:r>
              <a:rPr lang="en-US" sz="3600" i="1" dirty="0">
                <a:solidFill>
                  <a:srgbClr val="B4181C"/>
                </a:solidFill>
              </a:rPr>
              <a:t>Ready</a:t>
            </a:r>
            <a:r>
              <a:rPr lang="en-US" sz="3600" i="1" dirty="0">
                <a:solidFill>
                  <a:srgbClr val="182A62"/>
                </a:solidFill>
              </a:rPr>
              <a:t> – Be Ready</a:t>
            </a:r>
            <a:br>
              <a:rPr lang="en-US" sz="3600" i="1" dirty="0">
                <a:solidFill>
                  <a:srgbClr val="182A62"/>
                </a:solidFill>
              </a:rPr>
            </a:br>
            <a:br>
              <a:rPr lang="en-US" sz="3600" i="1" dirty="0">
                <a:solidFill>
                  <a:srgbClr val="182A62"/>
                </a:solidFill>
              </a:rPr>
            </a:br>
            <a:r>
              <a:rPr lang="en-US" sz="3600" i="1" dirty="0">
                <a:solidFill>
                  <a:srgbClr val="B4181C"/>
                </a:solidFill>
              </a:rPr>
              <a:t>Set</a:t>
            </a:r>
            <a:r>
              <a:rPr lang="en-US" sz="3600" i="1" dirty="0">
                <a:solidFill>
                  <a:srgbClr val="182A62"/>
                </a:solidFill>
              </a:rPr>
              <a:t> – Understand the threat</a:t>
            </a:r>
            <a:br>
              <a:rPr lang="en-US" sz="3600" i="1" dirty="0">
                <a:solidFill>
                  <a:srgbClr val="182A62"/>
                </a:solidFill>
              </a:rPr>
            </a:br>
            <a:br>
              <a:rPr lang="en-US" sz="3600" i="1" dirty="0">
                <a:solidFill>
                  <a:srgbClr val="182A62"/>
                </a:solidFill>
              </a:rPr>
            </a:br>
            <a:r>
              <a:rPr lang="en-US" sz="3600" i="1" dirty="0">
                <a:solidFill>
                  <a:srgbClr val="B4181C"/>
                </a:solidFill>
              </a:rPr>
              <a:t>Go! </a:t>
            </a:r>
            <a:r>
              <a:rPr lang="en-US" sz="3600" i="1" dirty="0">
                <a:solidFill>
                  <a:srgbClr val="182A62"/>
                </a:solidFill>
              </a:rPr>
              <a:t>– Act Early                          </a:t>
            </a:r>
            <a:endParaRPr lang="en-US" sz="3600" dirty="0">
              <a:solidFill>
                <a:srgbClr val="182A62"/>
              </a:solidFill>
            </a:endParaRPr>
          </a:p>
        </p:txBody>
      </p:sp>
      <p:sp>
        <p:nvSpPr>
          <p:cNvPr id="4" name="Rectangle 2"/>
          <p:cNvSpPr txBox="1">
            <a:spLocks noChangeArrowheads="1"/>
          </p:cNvSpPr>
          <p:nvPr/>
        </p:nvSpPr>
        <p:spPr bwMode="auto">
          <a:xfrm>
            <a:off x="6858000" y="4456176"/>
            <a:ext cx="22860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bg1"/>
                </a:solidFill>
                <a:latin typeface="+mj-lt"/>
                <a:ea typeface="+mj-ea"/>
                <a:cs typeface="+mj-cs"/>
              </a:defRPr>
            </a:lvl1pPr>
            <a:lvl2pPr algn="r" rtl="0" fontAlgn="base">
              <a:spcBef>
                <a:spcPct val="0"/>
              </a:spcBef>
              <a:spcAft>
                <a:spcPct val="0"/>
              </a:spcAft>
              <a:defRPr sz="3200" b="1">
                <a:solidFill>
                  <a:srgbClr val="B4181C"/>
                </a:solidFill>
                <a:latin typeface="Myriad Pro" pitchFamily="34" charset="0"/>
              </a:defRPr>
            </a:lvl2pPr>
            <a:lvl3pPr algn="r" rtl="0" fontAlgn="base">
              <a:spcBef>
                <a:spcPct val="0"/>
              </a:spcBef>
              <a:spcAft>
                <a:spcPct val="0"/>
              </a:spcAft>
              <a:defRPr sz="3200" b="1">
                <a:solidFill>
                  <a:srgbClr val="B4181C"/>
                </a:solidFill>
                <a:latin typeface="Myriad Pro" pitchFamily="34" charset="0"/>
              </a:defRPr>
            </a:lvl3pPr>
            <a:lvl4pPr algn="r" rtl="0" fontAlgn="base">
              <a:spcBef>
                <a:spcPct val="0"/>
              </a:spcBef>
              <a:spcAft>
                <a:spcPct val="0"/>
              </a:spcAft>
              <a:defRPr sz="3200" b="1">
                <a:solidFill>
                  <a:srgbClr val="B4181C"/>
                </a:solidFill>
                <a:latin typeface="Myriad Pro" pitchFamily="34" charset="0"/>
              </a:defRPr>
            </a:lvl4pPr>
            <a:lvl5pPr algn="r" rtl="0" fontAlgn="base">
              <a:spcBef>
                <a:spcPct val="0"/>
              </a:spcBef>
              <a:spcAft>
                <a:spcPct val="0"/>
              </a:spcAft>
              <a:defRPr sz="3200" b="1">
                <a:solidFill>
                  <a:srgbClr val="B4181C"/>
                </a:solidFill>
                <a:latin typeface="Myriad Pro" pitchFamily="34" charset="0"/>
              </a:defRPr>
            </a:lvl5pPr>
            <a:lvl6pPr marL="457200" algn="r" rtl="0" fontAlgn="base">
              <a:spcBef>
                <a:spcPct val="0"/>
              </a:spcBef>
              <a:spcAft>
                <a:spcPct val="0"/>
              </a:spcAft>
              <a:defRPr sz="3200" b="1">
                <a:solidFill>
                  <a:srgbClr val="B4181C"/>
                </a:solidFill>
                <a:latin typeface="Myriad Pro" pitchFamily="34" charset="0"/>
              </a:defRPr>
            </a:lvl6pPr>
            <a:lvl7pPr marL="914400" algn="r" rtl="0" fontAlgn="base">
              <a:spcBef>
                <a:spcPct val="0"/>
              </a:spcBef>
              <a:spcAft>
                <a:spcPct val="0"/>
              </a:spcAft>
              <a:defRPr sz="3200" b="1">
                <a:solidFill>
                  <a:srgbClr val="B4181C"/>
                </a:solidFill>
                <a:latin typeface="Myriad Pro" pitchFamily="34" charset="0"/>
              </a:defRPr>
            </a:lvl7pPr>
            <a:lvl8pPr marL="1371600" algn="r" rtl="0" fontAlgn="base">
              <a:spcBef>
                <a:spcPct val="0"/>
              </a:spcBef>
              <a:spcAft>
                <a:spcPct val="0"/>
              </a:spcAft>
              <a:defRPr sz="3200" b="1">
                <a:solidFill>
                  <a:srgbClr val="B4181C"/>
                </a:solidFill>
                <a:latin typeface="Myriad Pro" pitchFamily="34" charset="0"/>
              </a:defRPr>
            </a:lvl8pPr>
            <a:lvl9pPr marL="1828800" algn="r" rtl="0" fontAlgn="base">
              <a:spcBef>
                <a:spcPct val="0"/>
              </a:spcBef>
              <a:spcAft>
                <a:spcPct val="0"/>
              </a:spcAft>
              <a:defRPr sz="3200" b="1">
                <a:solidFill>
                  <a:srgbClr val="B4181C"/>
                </a:solidFill>
                <a:latin typeface="Myriad Pro" pitchFamily="34" charset="0"/>
              </a:defRPr>
            </a:lvl9pPr>
          </a:lstStyle>
          <a:p>
            <a:pPr algn="ctr">
              <a:lnSpc>
                <a:spcPct val="80000"/>
              </a:lnSpc>
            </a:pPr>
            <a:r>
              <a:rPr lang="en-US" sz="2000" b="0" kern="0" baseline="0" dirty="0">
                <a:solidFill>
                  <a:srgbClr val="B4181C"/>
                </a:solidFill>
              </a:rPr>
              <a:t>[Insert your </a:t>
            </a:r>
          </a:p>
          <a:p>
            <a:pPr algn="ctr">
              <a:lnSpc>
                <a:spcPct val="80000"/>
              </a:lnSpc>
            </a:pPr>
            <a:r>
              <a:rPr lang="en-US" sz="2000" b="0" kern="0" baseline="0" dirty="0">
                <a:solidFill>
                  <a:srgbClr val="B4181C"/>
                </a:solidFill>
              </a:rPr>
              <a:t>Department</a:t>
            </a:r>
          </a:p>
          <a:p>
            <a:pPr algn="ctr">
              <a:lnSpc>
                <a:spcPct val="80000"/>
              </a:lnSpc>
            </a:pPr>
            <a:r>
              <a:rPr lang="en-US" sz="2000" b="0" kern="0" baseline="0" dirty="0">
                <a:solidFill>
                  <a:srgbClr val="B4181C"/>
                </a:solidFill>
              </a:rPr>
              <a:t> logo here]</a:t>
            </a:r>
            <a:endParaRPr lang="en-US" sz="2000" b="0" kern="0" baseline="0" dirty="0">
              <a:solidFill>
                <a:srgbClr val="182A62"/>
              </a:solidFill>
            </a:endParaRPr>
          </a:p>
        </p:txBody>
      </p:sp>
      <p:pic>
        <p:nvPicPr>
          <p:cNvPr id="6" name="Picture 5" descr="KC_fireTUESDAY169.jpg"/>
          <p:cNvPicPr>
            <a:picLocks noChangeAspect="1"/>
          </p:cNvPicPr>
          <p:nvPr/>
        </p:nvPicPr>
        <p:blipFill>
          <a:blip r:embed="rId4" cstate="print">
            <a:duotone>
              <a:schemeClr val="accent1">
                <a:shade val="45000"/>
                <a:satMod val="135000"/>
              </a:schemeClr>
              <a:prstClr val="white"/>
            </a:duotone>
          </a:blip>
          <a:stretch>
            <a:fillRect/>
          </a:stretch>
        </p:blipFill>
        <p:spPr>
          <a:xfrm>
            <a:off x="0" y="2209800"/>
            <a:ext cx="9144000" cy="3886200"/>
          </a:xfrm>
          <a:prstGeom prst="rect">
            <a:avLst/>
          </a:prstGeom>
        </p:spPr>
      </p:pic>
      <p:pic>
        <p:nvPicPr>
          <p:cNvPr id="7" name="Picture 6" descr="Fire-Rescue_Logo.gif"/>
          <p:cNvPicPr>
            <a:picLocks noChangeAspect="1"/>
          </p:cNvPicPr>
          <p:nvPr/>
        </p:nvPicPr>
        <p:blipFill>
          <a:blip r:embed="rId5" cstate="print"/>
          <a:stretch>
            <a:fillRect/>
          </a:stretch>
        </p:blipFill>
        <p:spPr>
          <a:xfrm>
            <a:off x="6846396" y="4724400"/>
            <a:ext cx="2297604" cy="1809065"/>
          </a:xfrm>
          <a:prstGeom prst="rect">
            <a:avLst/>
          </a:prstGeom>
        </p:spPr>
      </p:pic>
    </p:spTree>
    <p:extLst>
      <p:ext uri="{BB962C8B-B14F-4D97-AF65-F5344CB8AC3E}">
        <p14:creationId xmlns:p14="http://schemas.microsoft.com/office/powerpoint/2010/main" val="2819638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RSG! Program – Be “Ready”, Be Firewise</a:t>
            </a:r>
            <a:endParaRPr lang="en-US" dirty="0"/>
          </a:p>
        </p:txBody>
      </p:sp>
      <p:sp>
        <p:nvSpPr>
          <p:cNvPr id="5123" name="Rectangle 3"/>
          <p:cNvSpPr>
            <a:spLocks noGrp="1" noChangeArrowheads="1"/>
          </p:cNvSpPr>
          <p:nvPr>
            <p:ph idx="1"/>
          </p:nvPr>
        </p:nvSpPr>
        <p:spPr>
          <a:xfrm>
            <a:off x="381000" y="1447800"/>
            <a:ext cx="8382000" cy="4572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Firewise Strategies: Keep Radiant Heat Sources Away From the Home</a:t>
            </a:r>
          </a:p>
          <a:p>
            <a:pPr lvl="1">
              <a:buNone/>
            </a:pPr>
            <a:br>
              <a:rPr lang="en-US" dirty="0"/>
            </a:br>
            <a:endParaRPr lang="en-US" dirty="0"/>
          </a:p>
        </p:txBody>
      </p:sp>
      <p:pic>
        <p:nvPicPr>
          <p:cNvPr id="6" name="Picture 4"/>
          <p:cNvPicPr>
            <a:picLocks noChangeAspect="1" noChangeArrowheads="1"/>
          </p:cNvPicPr>
          <p:nvPr/>
        </p:nvPicPr>
        <p:blipFill>
          <a:blip r:embed="rId3" cstate="print"/>
          <a:stretch>
            <a:fillRect/>
          </a:stretch>
        </p:blipFill>
        <p:spPr>
          <a:xfrm>
            <a:off x="914400" y="2514600"/>
            <a:ext cx="3886200" cy="3615069"/>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RSG! Program – Be “Ready”, Be Firewise</a:t>
            </a:r>
            <a:endParaRPr lang="en-US" dirty="0"/>
          </a:p>
        </p:txBody>
      </p:sp>
      <p:sp>
        <p:nvSpPr>
          <p:cNvPr id="5123" name="Rectangle 3"/>
          <p:cNvSpPr>
            <a:spLocks noGrp="1" noChangeArrowheads="1"/>
          </p:cNvSpPr>
          <p:nvPr>
            <p:ph idx="1"/>
          </p:nvPr>
        </p:nvSpPr>
        <p:spPr>
          <a:xfrm>
            <a:off x="304800" y="1447800"/>
            <a:ext cx="8382000" cy="4572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Maintenance is Important </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descr="H:\!Ready, Set, Go!\!Ready, Set, Go!\PARK &amp; REC  BRUSH PICS WOODMAN-PLAZA 002.jpg"/>
          <p:cNvPicPr>
            <a:picLocks noChangeAspect="1" noChangeArrowheads="1"/>
          </p:cNvPicPr>
          <p:nvPr/>
        </p:nvPicPr>
        <p:blipFill>
          <a:blip r:embed="rId3" cstate="print"/>
          <a:srcRect/>
          <a:stretch>
            <a:fillRect/>
          </a:stretch>
        </p:blipFill>
        <p:spPr bwMode="auto">
          <a:xfrm>
            <a:off x="1143000" y="2133600"/>
            <a:ext cx="5262880" cy="394716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Lucian.Deaton\Desktop\Wildland\WLF Pictures\NJ car homes wui fire cropped LHD.JPG"/>
          <p:cNvPicPr>
            <a:picLocks noChangeAspect="1" noChangeArrowheads="1"/>
          </p:cNvPicPr>
          <p:nvPr/>
        </p:nvPicPr>
        <p:blipFill>
          <a:blip r:embed="rId3" cstate="print"/>
          <a:srcRect/>
          <a:stretch>
            <a:fillRect/>
          </a:stretch>
        </p:blipFill>
        <p:spPr bwMode="auto">
          <a:xfrm>
            <a:off x="2971800" y="3581400"/>
            <a:ext cx="4533142" cy="2667000"/>
          </a:xfrm>
          <a:prstGeom prst="rect">
            <a:avLst/>
          </a:prstGeom>
          <a:ln>
            <a:noFill/>
          </a:ln>
          <a:effectLst>
            <a:outerShdw blurRad="190500" algn="tl" rotWithShape="0">
              <a:srgbClr val="000000">
                <a:alpha val="70000"/>
              </a:srgbClr>
            </a:outerShdw>
          </a:effectLst>
        </p:spPr>
      </p:pic>
      <p:sp>
        <p:nvSpPr>
          <p:cNvPr id="5122" name="Rectangle 2"/>
          <p:cNvSpPr>
            <a:spLocks noGrp="1" noChangeArrowheads="1"/>
          </p:cNvSpPr>
          <p:nvPr>
            <p:ph type="title"/>
          </p:nvPr>
        </p:nvSpPr>
        <p:spPr>
          <a:xfrm>
            <a:off x="533400" y="228600"/>
            <a:ext cx="8229600" cy="914400"/>
          </a:xfrm>
        </p:spPr>
        <p:txBody>
          <a:bodyPr/>
          <a:lstStyle/>
          <a:p>
            <a:r>
              <a:rPr lang="en-US" i="1" dirty="0"/>
              <a:t>RSG! Program – Be “Set”</a:t>
            </a:r>
            <a:endParaRPr lang="en-US" dirty="0"/>
          </a:p>
        </p:txBody>
      </p:sp>
      <p:sp>
        <p:nvSpPr>
          <p:cNvPr id="5123" name="Rectangle 3"/>
          <p:cNvSpPr>
            <a:spLocks noGrp="1" noChangeArrowheads="1"/>
          </p:cNvSpPr>
          <p:nvPr>
            <p:ph idx="1"/>
          </p:nvPr>
        </p:nvSpPr>
        <p:spPr>
          <a:xfrm>
            <a:off x="381000" y="1447800"/>
            <a:ext cx="8229600" cy="4953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Situational Awareness when a Fire Starts</a:t>
            </a:r>
            <a:endParaRPr lang="en-US" sz="1050"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rPr>
              <a:t>Local TV or radio, the Fire-Rescue Department Facebook page and Twitter feed  </a:t>
            </a:r>
            <a:r>
              <a:rPr lang="en-US" dirty="0" err="1">
                <a:solidFill>
                  <a:srgbClr val="182A62"/>
                </a:solidFill>
                <a:latin typeface="Open Sans" panose="020B0606030504020204" pitchFamily="34" charset="0"/>
                <a:ea typeface="Open Sans" panose="020B0606030504020204" pitchFamily="34" charset="0"/>
                <a:cs typeface="Open Sans" panose="020B0606030504020204" pitchFamily="34" charset="0"/>
              </a:rPr>
              <a:t>SDFDofficial</a:t>
            </a:r>
            <a:r>
              <a:rPr lang="en-US" dirty="0">
                <a:solidFill>
                  <a:srgbClr val="182A62"/>
                </a:solidFill>
                <a:latin typeface="Open Sans" panose="020B0606030504020204" pitchFamily="34" charset="0"/>
                <a:ea typeface="Open Sans" panose="020B0606030504020204" pitchFamily="34" charset="0"/>
                <a:cs typeface="Open Sans" panose="020B0606030504020204" pitchFamily="34" charset="0"/>
              </a:rPr>
              <a:t>  @SDFD</a:t>
            </a:r>
          </a:p>
          <a:p>
            <a:pPr marL="457200" lvl="1" indent="0">
              <a:buNone/>
            </a:pP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rPr>
              <a:t>2-1-1</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RSG! Program – Be Set</a:t>
            </a:r>
            <a:endParaRPr lang="en-US" dirty="0"/>
          </a:p>
        </p:txBody>
      </p:sp>
      <p:sp>
        <p:nvSpPr>
          <p:cNvPr id="5123" name="Rectangle 3"/>
          <p:cNvSpPr>
            <a:spLocks noGrp="1" noChangeArrowheads="1"/>
          </p:cNvSpPr>
          <p:nvPr>
            <p:ph idx="1"/>
          </p:nvPr>
        </p:nvSpPr>
        <p:spPr>
          <a:xfrm>
            <a:off x="304800" y="1524000"/>
            <a:ext cx="7696200" cy="57912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Ready San Diego </a:t>
            </a:r>
          </a:p>
          <a:p>
            <a:pPr>
              <a:buNone/>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A free phone application for </a:t>
            </a:r>
          </a:p>
          <a:p>
            <a:pPr lvl="1">
              <a:buClr>
                <a:srgbClr val="B4181C"/>
              </a:buClr>
              <a:buNone/>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disaster preparedness</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City of San Diego section</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http://readysandiego.org</a:t>
            </a:r>
          </a:p>
        </p:txBody>
      </p:sp>
      <p:pic>
        <p:nvPicPr>
          <p:cNvPr id="6" name="Content Placeholder 4" descr="image004.jpg"/>
          <p:cNvPicPr>
            <a:picLocks noChangeAspect="1"/>
          </p:cNvPicPr>
          <p:nvPr/>
        </p:nvPicPr>
        <p:blipFill>
          <a:blip r:embed="rId3" cstate="print"/>
          <a:stretch>
            <a:fillRect/>
          </a:stretch>
        </p:blipFill>
        <p:spPr bwMode="auto">
          <a:xfrm rot="829379">
            <a:off x="6036112" y="1697133"/>
            <a:ext cx="2527425" cy="363222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RSG! Program – Go, ACT early</a:t>
            </a:r>
            <a:endParaRPr lang="en-US" dirty="0"/>
          </a:p>
        </p:txBody>
      </p:sp>
      <p:sp>
        <p:nvSpPr>
          <p:cNvPr id="5123" name="Rectangle 3"/>
          <p:cNvSpPr>
            <a:spLocks noGrp="1" noChangeArrowheads="1"/>
          </p:cNvSpPr>
          <p:nvPr>
            <p:ph idx="1"/>
          </p:nvPr>
        </p:nvSpPr>
        <p:spPr>
          <a:xfrm>
            <a:off x="304800" y="1511808"/>
            <a:ext cx="8077200" cy="5334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Leave Early</a:t>
            </a:r>
          </a:p>
          <a:p>
            <a:pPr>
              <a:buFontTx/>
              <a:buChar char="–"/>
            </a:pP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Give your family the best chance of surviving a wildland fire</a:t>
            </a:r>
          </a:p>
          <a:p>
            <a:pPr>
              <a:buFontTx/>
              <a:buChar char="–"/>
            </a:pP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Avoid being caught in the </a:t>
            </a:r>
          </a:p>
          <a:p>
            <a:pPr>
              <a:buNone/>
            </a:pP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	fire</a:t>
            </a:r>
          </a:p>
          <a:p>
            <a:pPr>
              <a:buFontTx/>
              <a:buChar char="–"/>
            </a:pP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Go to the pre-determined </a:t>
            </a:r>
          </a:p>
          <a:p>
            <a:pPr>
              <a:buNone/>
            </a:pP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	meeting location</a:t>
            </a:r>
          </a:p>
          <a:p>
            <a:pPr>
              <a:buFontTx/>
              <a:buChar char="–"/>
            </a:pP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Have several routes of escape</a:t>
            </a:r>
          </a:p>
        </p:txBody>
      </p:sp>
      <p:pic>
        <p:nvPicPr>
          <p:cNvPr id="4" name="Picture 3" descr="karl%20grobl_01_std.jpg"/>
          <p:cNvPicPr>
            <a:picLocks noChangeAspect="1"/>
          </p:cNvPicPr>
          <p:nvPr/>
        </p:nvPicPr>
        <p:blipFill>
          <a:blip r:embed="rId3" cstate="print"/>
          <a:stretch>
            <a:fillRect/>
          </a:stretch>
        </p:blipFill>
        <p:spPr>
          <a:xfrm>
            <a:off x="5257800" y="2667000"/>
            <a:ext cx="3619500" cy="235267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RSG! Program – Go, ACT early</a:t>
            </a:r>
            <a:endParaRPr lang="en-US" dirty="0"/>
          </a:p>
        </p:txBody>
      </p:sp>
      <p:sp>
        <p:nvSpPr>
          <p:cNvPr id="5123" name="Rectangle 3"/>
          <p:cNvSpPr>
            <a:spLocks noGrp="1" noChangeArrowheads="1"/>
          </p:cNvSpPr>
          <p:nvPr>
            <p:ph idx="1"/>
          </p:nvPr>
        </p:nvSpPr>
        <p:spPr>
          <a:xfrm>
            <a:off x="304800" y="1511808"/>
            <a:ext cx="8077200" cy="5334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Leave Early</a:t>
            </a:r>
          </a:p>
          <a:p>
            <a:pPr>
              <a:buFont typeface="Open Sans" panose="020B0606030504020204" pitchFamily="34" charset="0"/>
              <a:buChar char="–"/>
            </a:pPr>
            <a:r>
              <a:rPr lang="en-US" sz="2800" dirty="0">
                <a:solidFill>
                  <a:srgbClr val="B4181C"/>
                </a:solidFill>
                <a:latin typeface="Open Sans" panose="020B0606030504020204" pitchFamily="34" charset="0"/>
                <a:ea typeface="Open Sans" panose="020B0606030504020204" pitchFamily="34" charset="0"/>
                <a:cs typeface="Open Sans" panose="020B0606030504020204" pitchFamily="34" charset="0"/>
              </a:rPr>
              <a:t>Take your emergency supply kit</a:t>
            </a:r>
          </a:p>
          <a:p>
            <a:pPr>
              <a:buFontTx/>
              <a:buChar char="–"/>
            </a:pPr>
            <a:r>
              <a:rPr lang="en-US" sz="2800" dirty="0">
                <a:solidFill>
                  <a:srgbClr val="B4181C"/>
                </a:solidFill>
                <a:latin typeface="Open Sans" panose="020B0606030504020204" pitchFamily="34" charset="0"/>
                <a:ea typeface="Open Sans" panose="020B0606030504020204" pitchFamily="34" charset="0"/>
                <a:cs typeface="Open Sans" panose="020B0606030504020204" pitchFamily="34" charset="0"/>
              </a:rPr>
              <a:t>Don’t leave your pets </a:t>
            </a:r>
          </a:p>
          <a:p>
            <a:pPr marL="0" indent="0">
              <a:buNone/>
            </a:pPr>
            <a:r>
              <a:rPr lang="en-US" sz="2800" dirty="0">
                <a:solidFill>
                  <a:srgbClr val="B4181C"/>
                </a:solidFill>
                <a:latin typeface="Open Sans" panose="020B0606030504020204" pitchFamily="34" charset="0"/>
                <a:ea typeface="Open Sans" panose="020B0606030504020204" pitchFamily="34" charset="0"/>
                <a:cs typeface="Open Sans" panose="020B0606030504020204" pitchFamily="34" charset="0"/>
              </a:rPr>
              <a:t>	behind</a:t>
            </a:r>
          </a:p>
          <a:p>
            <a:pPr marL="0" indent="0">
              <a:buNone/>
            </a:pPr>
            <a:endParaRPr lang="en-US" sz="2800" dirty="0">
              <a:solidFill>
                <a:srgbClr val="B4181C"/>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karl%20grobl_01_std.jpg"/>
          <p:cNvPicPr>
            <a:picLocks noChangeAspect="1"/>
          </p:cNvPicPr>
          <p:nvPr/>
        </p:nvPicPr>
        <p:blipFill>
          <a:blip r:embed="rId3" cstate="print"/>
          <a:stretch>
            <a:fillRect/>
          </a:stretch>
        </p:blipFill>
        <p:spPr>
          <a:xfrm>
            <a:off x="5257800" y="2667000"/>
            <a:ext cx="3619500" cy="23526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025938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re-Rescue_Logo.gif"/>
          <p:cNvPicPr>
            <a:picLocks noChangeAspect="1"/>
          </p:cNvPicPr>
          <p:nvPr/>
        </p:nvPicPr>
        <p:blipFill>
          <a:blip r:embed="rId3" cstate="print"/>
          <a:stretch>
            <a:fillRect/>
          </a:stretch>
        </p:blipFill>
        <p:spPr>
          <a:xfrm>
            <a:off x="5638800" y="3124200"/>
            <a:ext cx="3047381" cy="2399417"/>
          </a:xfrm>
          <a:prstGeom prst="rect">
            <a:avLst/>
          </a:prstGeom>
        </p:spPr>
      </p:pic>
      <p:sp>
        <p:nvSpPr>
          <p:cNvPr id="5122" name="Rectangle 2"/>
          <p:cNvSpPr>
            <a:spLocks noGrp="1" noChangeArrowheads="1"/>
          </p:cNvSpPr>
          <p:nvPr>
            <p:ph type="title"/>
          </p:nvPr>
        </p:nvSpPr>
        <p:spPr>
          <a:xfrm>
            <a:off x="533400" y="228600"/>
            <a:ext cx="8229600" cy="914400"/>
          </a:xfrm>
        </p:spPr>
        <p:txBody>
          <a:bodyPr/>
          <a:lstStyle/>
          <a:p>
            <a:r>
              <a:rPr lang="en-US" i="1" dirty="0"/>
              <a:t>RSG! Program – Local Resources</a:t>
            </a:r>
            <a:endParaRPr lang="en-US" dirty="0"/>
          </a:p>
        </p:txBody>
      </p:sp>
      <p:sp>
        <p:nvSpPr>
          <p:cNvPr id="5123" name="Rectangle 3"/>
          <p:cNvSpPr>
            <a:spLocks noGrp="1" noChangeArrowheads="1"/>
          </p:cNvSpPr>
          <p:nvPr>
            <p:ph idx="1"/>
          </p:nvPr>
        </p:nvSpPr>
        <p:spPr>
          <a:xfrm>
            <a:off x="228600" y="1524000"/>
            <a:ext cx="9144000" cy="5334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Additional Local Information</a:t>
            </a:r>
          </a:p>
          <a:p>
            <a:pPr marL="0" indent="0">
              <a:buNone/>
            </a:pPr>
            <a:endPar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rPr>
              <a:t>SanDiego.gov</a:t>
            </a:r>
          </a:p>
          <a:p>
            <a:pPr lvl="1"/>
            <a:r>
              <a:rPr lang="en-US" dirty="0">
                <a:latin typeface="Open Sans" panose="020B0606030504020204" pitchFamily="34" charset="0"/>
                <a:ea typeface="Open Sans" panose="020B0606030504020204" pitchFamily="34" charset="0"/>
                <a:cs typeface="Open Sans" panose="020B0606030504020204" pitchFamily="34" charset="0"/>
              </a:rPr>
              <a:t>SanDiego.gov/fire</a:t>
            </a:r>
          </a:p>
          <a:p>
            <a:pPr lvl="1"/>
            <a:r>
              <a:rPr lang="en-US" dirty="0" err="1">
                <a:latin typeface="Open Sans" panose="020B0606030504020204" pitchFamily="34" charset="0"/>
                <a:ea typeface="Open Sans" panose="020B0606030504020204" pitchFamily="34" charset="0"/>
                <a:cs typeface="Open Sans" panose="020B0606030504020204" pitchFamily="34" charset="0"/>
              </a:rPr>
              <a:t>Facebook</a:t>
            </a:r>
            <a:r>
              <a:rPr lang="en-US" dirty="0">
                <a:latin typeface="Open Sans" panose="020B0606030504020204" pitchFamily="34" charset="0"/>
                <a:ea typeface="Open Sans" panose="020B0606030504020204" pitchFamily="34" charset="0"/>
                <a:cs typeface="Open Sans" panose="020B0606030504020204" pitchFamily="34" charset="0"/>
              </a:rPr>
              <a:t> – </a:t>
            </a:r>
            <a:r>
              <a:rPr lang="en-US" dirty="0" err="1">
                <a:latin typeface="Open Sans" panose="020B0606030504020204" pitchFamily="34" charset="0"/>
                <a:ea typeface="Open Sans" panose="020B0606030504020204" pitchFamily="34" charset="0"/>
                <a:cs typeface="Open Sans" panose="020B0606030504020204" pitchFamily="34" charset="0"/>
              </a:rPr>
              <a:t>SDFDOfficial</a:t>
            </a: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rPr>
              <a:t>Twitter - @SDFD</a:t>
            </a:r>
          </a:p>
          <a:p>
            <a:pPr lvl="1"/>
            <a:r>
              <a:rPr lang="en-US" dirty="0">
                <a:latin typeface="Open Sans" panose="020B0606030504020204" pitchFamily="34" charset="0"/>
                <a:ea typeface="Open Sans" panose="020B0606030504020204" pitchFamily="34" charset="0"/>
                <a:cs typeface="Open Sans" panose="020B0606030504020204" pitchFamily="34" charset="0"/>
              </a:rPr>
              <a:t>ReadySanDiego.gov</a:t>
            </a:r>
          </a:p>
          <a:p>
            <a:pPr lvl="1"/>
            <a:endParaRPr lang="en-US" dirty="0"/>
          </a:p>
          <a:p>
            <a:pPr marL="457200" lvl="1" indent="0">
              <a:buNone/>
            </a:pPr>
            <a:endParaRPr lang="en-US" dirty="0"/>
          </a:p>
          <a:p>
            <a:pPr lvl="1">
              <a:buNone/>
            </a:pPr>
            <a:br>
              <a:rPr lang="en-US" dirty="0"/>
            </a:br>
            <a:endParaRPr lang="en-US" dirty="0"/>
          </a:p>
        </p:txBody>
      </p:sp>
    </p:spTree>
    <p:extLst>
      <p:ext uri="{BB962C8B-B14F-4D97-AF65-F5344CB8AC3E}">
        <p14:creationId xmlns:p14="http://schemas.microsoft.com/office/powerpoint/2010/main" val="4082366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owerpoint title.jpg"/>
          <p:cNvPicPr>
            <a:picLocks noChangeAspect="1"/>
          </p:cNvPicPr>
          <p:nvPr/>
        </p:nvPicPr>
        <p:blipFill>
          <a:blip r:embed="rId3" cstate="print"/>
          <a:stretch>
            <a:fillRect/>
          </a:stretch>
        </p:blipFill>
        <p:spPr>
          <a:xfrm>
            <a:off x="0" y="0"/>
            <a:ext cx="9144000" cy="6858000"/>
          </a:xfrm>
          <a:prstGeom prst="rect">
            <a:avLst/>
          </a:prstGeom>
        </p:spPr>
      </p:pic>
      <p:sp>
        <p:nvSpPr>
          <p:cNvPr id="2050" name="Rectangle 2"/>
          <p:cNvSpPr>
            <a:spLocks noGrp="1" noChangeArrowheads="1"/>
          </p:cNvSpPr>
          <p:nvPr>
            <p:ph type="ctrTitle"/>
          </p:nvPr>
        </p:nvSpPr>
        <p:spPr>
          <a:xfrm>
            <a:off x="76200" y="2209800"/>
            <a:ext cx="8915400" cy="3810000"/>
          </a:xfrm>
        </p:spPr>
        <p:txBody>
          <a:bodyPr/>
          <a:lstStyle/>
          <a:p>
            <a:pPr algn="ctr">
              <a:lnSpc>
                <a:spcPct val="80000"/>
              </a:lnSpc>
            </a:pPr>
            <a:r>
              <a:rPr lang="en-US" sz="3600" i="1" dirty="0">
                <a:solidFill>
                  <a:srgbClr val="182A62"/>
                </a:solidFill>
              </a:rPr>
              <a:t>                       </a:t>
            </a:r>
            <a:endParaRPr lang="en-US" sz="3600" dirty="0">
              <a:solidFill>
                <a:srgbClr val="182A62"/>
              </a:solidFill>
            </a:endParaRPr>
          </a:p>
        </p:txBody>
      </p:sp>
      <p:sp>
        <p:nvSpPr>
          <p:cNvPr id="4" name="Rectangle 2"/>
          <p:cNvSpPr txBox="1">
            <a:spLocks noChangeArrowheads="1"/>
          </p:cNvSpPr>
          <p:nvPr/>
        </p:nvSpPr>
        <p:spPr bwMode="auto">
          <a:xfrm>
            <a:off x="6858000" y="4456176"/>
            <a:ext cx="2286000" cy="1752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200" b="1">
                <a:solidFill>
                  <a:schemeClr val="bg1"/>
                </a:solidFill>
                <a:latin typeface="+mj-lt"/>
                <a:ea typeface="+mj-ea"/>
                <a:cs typeface="+mj-cs"/>
              </a:defRPr>
            </a:lvl1pPr>
            <a:lvl2pPr algn="r" rtl="0" fontAlgn="base">
              <a:spcBef>
                <a:spcPct val="0"/>
              </a:spcBef>
              <a:spcAft>
                <a:spcPct val="0"/>
              </a:spcAft>
              <a:defRPr sz="3200" b="1">
                <a:solidFill>
                  <a:srgbClr val="B4181C"/>
                </a:solidFill>
                <a:latin typeface="Myriad Pro" pitchFamily="34" charset="0"/>
              </a:defRPr>
            </a:lvl2pPr>
            <a:lvl3pPr algn="r" rtl="0" fontAlgn="base">
              <a:spcBef>
                <a:spcPct val="0"/>
              </a:spcBef>
              <a:spcAft>
                <a:spcPct val="0"/>
              </a:spcAft>
              <a:defRPr sz="3200" b="1">
                <a:solidFill>
                  <a:srgbClr val="B4181C"/>
                </a:solidFill>
                <a:latin typeface="Myriad Pro" pitchFamily="34" charset="0"/>
              </a:defRPr>
            </a:lvl3pPr>
            <a:lvl4pPr algn="r" rtl="0" fontAlgn="base">
              <a:spcBef>
                <a:spcPct val="0"/>
              </a:spcBef>
              <a:spcAft>
                <a:spcPct val="0"/>
              </a:spcAft>
              <a:defRPr sz="3200" b="1">
                <a:solidFill>
                  <a:srgbClr val="B4181C"/>
                </a:solidFill>
                <a:latin typeface="Myriad Pro" pitchFamily="34" charset="0"/>
              </a:defRPr>
            </a:lvl4pPr>
            <a:lvl5pPr algn="r" rtl="0" fontAlgn="base">
              <a:spcBef>
                <a:spcPct val="0"/>
              </a:spcBef>
              <a:spcAft>
                <a:spcPct val="0"/>
              </a:spcAft>
              <a:defRPr sz="3200" b="1">
                <a:solidFill>
                  <a:srgbClr val="B4181C"/>
                </a:solidFill>
                <a:latin typeface="Myriad Pro" pitchFamily="34" charset="0"/>
              </a:defRPr>
            </a:lvl5pPr>
            <a:lvl6pPr marL="457200" algn="r" rtl="0" fontAlgn="base">
              <a:spcBef>
                <a:spcPct val="0"/>
              </a:spcBef>
              <a:spcAft>
                <a:spcPct val="0"/>
              </a:spcAft>
              <a:defRPr sz="3200" b="1">
                <a:solidFill>
                  <a:srgbClr val="B4181C"/>
                </a:solidFill>
                <a:latin typeface="Myriad Pro" pitchFamily="34" charset="0"/>
              </a:defRPr>
            </a:lvl6pPr>
            <a:lvl7pPr marL="914400" algn="r" rtl="0" fontAlgn="base">
              <a:spcBef>
                <a:spcPct val="0"/>
              </a:spcBef>
              <a:spcAft>
                <a:spcPct val="0"/>
              </a:spcAft>
              <a:defRPr sz="3200" b="1">
                <a:solidFill>
                  <a:srgbClr val="B4181C"/>
                </a:solidFill>
                <a:latin typeface="Myriad Pro" pitchFamily="34" charset="0"/>
              </a:defRPr>
            </a:lvl7pPr>
            <a:lvl8pPr marL="1371600" algn="r" rtl="0" fontAlgn="base">
              <a:spcBef>
                <a:spcPct val="0"/>
              </a:spcBef>
              <a:spcAft>
                <a:spcPct val="0"/>
              </a:spcAft>
              <a:defRPr sz="3200" b="1">
                <a:solidFill>
                  <a:srgbClr val="B4181C"/>
                </a:solidFill>
                <a:latin typeface="Myriad Pro" pitchFamily="34" charset="0"/>
              </a:defRPr>
            </a:lvl8pPr>
            <a:lvl9pPr marL="1828800" algn="r" rtl="0" fontAlgn="base">
              <a:spcBef>
                <a:spcPct val="0"/>
              </a:spcBef>
              <a:spcAft>
                <a:spcPct val="0"/>
              </a:spcAft>
              <a:defRPr sz="3200" b="1">
                <a:solidFill>
                  <a:srgbClr val="B4181C"/>
                </a:solidFill>
                <a:latin typeface="Myriad Pro" pitchFamily="34" charset="0"/>
              </a:defRPr>
            </a:lvl9pPr>
          </a:lstStyle>
          <a:p>
            <a:pPr algn="ctr">
              <a:lnSpc>
                <a:spcPct val="80000"/>
              </a:lnSpc>
            </a:pPr>
            <a:r>
              <a:rPr lang="en-US" sz="2000" b="0" kern="0" baseline="0" dirty="0">
                <a:solidFill>
                  <a:srgbClr val="B4181C"/>
                </a:solidFill>
              </a:rPr>
              <a:t>[Insert your </a:t>
            </a:r>
          </a:p>
          <a:p>
            <a:pPr algn="ctr">
              <a:lnSpc>
                <a:spcPct val="80000"/>
              </a:lnSpc>
            </a:pPr>
            <a:r>
              <a:rPr lang="en-US" sz="2000" b="0" kern="0" baseline="0" dirty="0">
                <a:solidFill>
                  <a:srgbClr val="B4181C"/>
                </a:solidFill>
              </a:rPr>
              <a:t>Department</a:t>
            </a:r>
          </a:p>
          <a:p>
            <a:pPr algn="ctr">
              <a:lnSpc>
                <a:spcPct val="80000"/>
              </a:lnSpc>
            </a:pPr>
            <a:r>
              <a:rPr lang="en-US" sz="2000" b="0" kern="0" baseline="0" dirty="0">
                <a:solidFill>
                  <a:srgbClr val="B4181C"/>
                </a:solidFill>
              </a:rPr>
              <a:t> logo here]</a:t>
            </a:r>
            <a:endParaRPr lang="en-US" sz="2000" b="0" kern="0" baseline="0" dirty="0">
              <a:solidFill>
                <a:srgbClr val="182A62"/>
              </a:solidFill>
            </a:endParaRPr>
          </a:p>
        </p:txBody>
      </p:sp>
      <p:pic>
        <p:nvPicPr>
          <p:cNvPr id="6" name="Picture 5" descr="KC_fireTUESDAY169.jpg"/>
          <p:cNvPicPr>
            <a:picLocks noChangeAspect="1"/>
          </p:cNvPicPr>
          <p:nvPr/>
        </p:nvPicPr>
        <p:blipFill>
          <a:blip r:embed="rId4" cstate="print">
            <a:duotone>
              <a:schemeClr val="accent1">
                <a:shade val="45000"/>
                <a:satMod val="135000"/>
              </a:schemeClr>
              <a:prstClr val="white"/>
            </a:duotone>
          </a:blip>
          <a:stretch>
            <a:fillRect/>
          </a:stretch>
        </p:blipFill>
        <p:spPr>
          <a:xfrm>
            <a:off x="0" y="2209800"/>
            <a:ext cx="9144000" cy="3886200"/>
          </a:xfrm>
          <a:prstGeom prst="rect">
            <a:avLst/>
          </a:prstGeom>
        </p:spPr>
      </p:pic>
      <p:pic>
        <p:nvPicPr>
          <p:cNvPr id="7" name="Picture 6" descr="Fire-Rescue_Logo.gif"/>
          <p:cNvPicPr>
            <a:picLocks noChangeAspect="1"/>
          </p:cNvPicPr>
          <p:nvPr/>
        </p:nvPicPr>
        <p:blipFill>
          <a:blip r:embed="rId5" cstate="print"/>
          <a:stretch>
            <a:fillRect/>
          </a:stretch>
        </p:blipFill>
        <p:spPr>
          <a:xfrm>
            <a:off x="6846396" y="4724400"/>
            <a:ext cx="2297604" cy="1809065"/>
          </a:xfrm>
          <a:prstGeom prst="rect">
            <a:avLst/>
          </a:prstGeom>
        </p:spPr>
      </p:pic>
      <p:sp>
        <p:nvSpPr>
          <p:cNvPr id="8" name="Rectangle 2"/>
          <p:cNvSpPr txBox="1">
            <a:spLocks noChangeArrowheads="1"/>
          </p:cNvSpPr>
          <p:nvPr/>
        </p:nvSpPr>
        <p:spPr bwMode="auto">
          <a:xfrm>
            <a:off x="685800" y="28956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182A62"/>
                </a:solidFill>
                <a:effectLst/>
                <a:uLnTx/>
                <a:uFillTx/>
                <a:latin typeface="Open Sans" panose="020B0606030504020204" pitchFamily="34" charset="0"/>
                <a:ea typeface="Open Sans" panose="020B0606030504020204" pitchFamily="34" charset="0"/>
                <a:cs typeface="Open Sans" panose="020B0606030504020204" pitchFamily="34" charset="0"/>
              </a:rPr>
              <a:t>Questions and Discussion</a:t>
            </a:r>
          </a:p>
        </p:txBody>
      </p:sp>
    </p:spTree>
    <p:extLst>
      <p:ext uri="{BB962C8B-B14F-4D97-AF65-F5344CB8AC3E}">
        <p14:creationId xmlns:p14="http://schemas.microsoft.com/office/powerpoint/2010/main" val="2819638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srcRect/>
          <a:stretch>
            <a:fillRect/>
          </a:stretch>
        </p:blipFill>
        <p:spPr bwMode="auto">
          <a:xfrm>
            <a:off x="0" y="1371600"/>
            <a:ext cx="7315200" cy="5029200"/>
          </a:xfrm>
          <a:prstGeom prst="rect">
            <a:avLst/>
          </a:prstGeom>
          <a:noFill/>
          <a:ln w="9525">
            <a:noFill/>
            <a:miter lim="800000"/>
            <a:headEnd/>
            <a:tailEnd/>
          </a:ln>
        </p:spPr>
      </p:pic>
      <p:sp>
        <p:nvSpPr>
          <p:cNvPr id="3" name="Rectangle 2"/>
          <p:cNvSpPr>
            <a:spLocks noGrp="1" noChangeArrowheads="1"/>
          </p:cNvSpPr>
          <p:nvPr>
            <p:ph type="title"/>
          </p:nvPr>
        </p:nvSpPr>
        <p:spPr>
          <a:xfrm>
            <a:off x="533400" y="228600"/>
            <a:ext cx="8229600" cy="914400"/>
          </a:xfrm>
        </p:spPr>
        <p:txBody>
          <a:bodyPr/>
          <a:lstStyle/>
          <a:p>
            <a:r>
              <a:rPr lang="en-US" i="1" dirty="0"/>
              <a:t>2012 </a:t>
            </a:r>
            <a:r>
              <a:rPr lang="en-US" i="1" dirty="0" err="1"/>
              <a:t>Wildland</a:t>
            </a:r>
            <a:r>
              <a:rPr lang="en-US" i="1" dirty="0"/>
              <a:t> Fire Frequency Mapping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92.jpg"/>
          <p:cNvPicPr>
            <a:picLocks noChangeAspect="1"/>
          </p:cNvPicPr>
          <p:nvPr/>
        </p:nvPicPr>
        <p:blipFill>
          <a:blip r:embed="rId3" cstate="print"/>
          <a:stretch>
            <a:fillRect/>
          </a:stretch>
        </p:blipFill>
        <p:spPr>
          <a:xfrm>
            <a:off x="609600" y="2971800"/>
            <a:ext cx="3806638" cy="3009900"/>
          </a:xfrm>
          <a:prstGeom prst="rect">
            <a:avLst/>
          </a:prstGeom>
          <a:ln>
            <a:noFill/>
          </a:ln>
          <a:effectLst>
            <a:outerShdw blurRad="190500" algn="tl" rotWithShape="0">
              <a:srgbClr val="000000">
                <a:alpha val="70000"/>
              </a:srgbClr>
            </a:outerShdw>
          </a:effectLst>
        </p:spPr>
      </p:pic>
      <p:sp>
        <p:nvSpPr>
          <p:cNvPr id="5122" name="Rectangle 2"/>
          <p:cNvSpPr>
            <a:spLocks noGrp="1" noChangeArrowheads="1"/>
          </p:cNvSpPr>
          <p:nvPr>
            <p:ph type="title"/>
          </p:nvPr>
        </p:nvSpPr>
        <p:spPr>
          <a:xfrm>
            <a:off x="533400" y="228600"/>
            <a:ext cx="8229600" cy="914400"/>
          </a:xfrm>
        </p:spPr>
        <p:txBody>
          <a:bodyPr/>
          <a:lstStyle/>
          <a:p>
            <a:r>
              <a:rPr lang="en-US" i="1" dirty="0"/>
              <a:t>RSG! Program – Risk of “</a:t>
            </a:r>
            <a:r>
              <a:rPr lang="en-US" i="1" dirty="0" err="1"/>
              <a:t>Wildland</a:t>
            </a:r>
            <a:r>
              <a:rPr lang="en-US" i="1" dirty="0"/>
              <a:t> Fire”</a:t>
            </a:r>
            <a:endParaRPr lang="en-US" dirty="0"/>
          </a:p>
        </p:txBody>
      </p:sp>
      <p:sp>
        <p:nvSpPr>
          <p:cNvPr id="5123" name="Rectangle 3"/>
          <p:cNvSpPr>
            <a:spLocks noGrp="1" noChangeArrowheads="1"/>
          </p:cNvSpPr>
          <p:nvPr>
            <p:ph idx="1"/>
          </p:nvPr>
        </p:nvSpPr>
        <p:spPr>
          <a:xfrm>
            <a:off x="381000" y="1524000"/>
            <a:ext cx="8458200" cy="4572000"/>
          </a:xfrm>
        </p:spPr>
        <p:txBody>
          <a:bodyPr/>
          <a:lstStyle/>
          <a:p>
            <a:r>
              <a:rPr lang="en-US" dirty="0"/>
              <a:t>“</a:t>
            </a:r>
            <a:r>
              <a:rPr lang="en-US" dirty="0" err="1"/>
              <a:t>Wildland</a:t>
            </a:r>
            <a:r>
              <a:rPr lang="en-US" dirty="0"/>
              <a:t> Urban Interface” (WUI)</a:t>
            </a:r>
            <a:br>
              <a:rPr lang="en-US" dirty="0"/>
            </a:br>
            <a:r>
              <a:rPr lang="en-US" sz="2000" dirty="0"/>
              <a:t> </a:t>
            </a:r>
            <a:endParaRPr lang="en-US" sz="900" dirty="0"/>
          </a:p>
          <a:p>
            <a:pPr lvl="1"/>
            <a:r>
              <a:rPr lang="en-US" dirty="0"/>
              <a:t>500 linear miles within the City of San Diego</a:t>
            </a:r>
            <a:br>
              <a:rPr lang="en-US" dirty="0"/>
            </a:br>
            <a:endParaRPr lang="en-US" sz="2800" dirty="0"/>
          </a:p>
          <a:p>
            <a:pPr lvl="8">
              <a:buNone/>
            </a:pPr>
            <a:r>
              <a:rPr lang="en-US" dirty="0"/>
              <a:t>		</a:t>
            </a:r>
            <a:r>
              <a:rPr lang="en-US" sz="2800" dirty="0">
                <a:solidFill>
                  <a:srgbClr val="C00000"/>
                </a:solidFill>
              </a:rPr>
              <a:t>Cedar Fire 2003</a:t>
            </a:r>
            <a:endParaRPr lang="en-US" sz="2800" b="1" dirty="0">
              <a:solidFill>
                <a:srgbClr val="C00000"/>
              </a:solidFill>
            </a:endParaRPr>
          </a:p>
          <a:p>
            <a:pPr lvl="8">
              <a:buNone/>
            </a:pPr>
            <a:r>
              <a:rPr lang="en-US" sz="2800" dirty="0">
                <a:solidFill>
                  <a:srgbClr val="C00000"/>
                </a:solidFill>
              </a:rPr>
              <a:t>		Witch Creek Fire 2007</a:t>
            </a:r>
          </a:p>
          <a:p>
            <a:pPr lvl="1">
              <a:buNone/>
            </a:pPr>
            <a:r>
              <a:rPr lang="en-US" dirty="0"/>
              <a:t>						</a:t>
            </a:r>
            <a:r>
              <a:rPr lang="en-US" dirty="0">
                <a:solidFill>
                  <a:srgbClr val="C00000"/>
                </a:solidFill>
              </a:rPr>
              <a:t>Bernardo Fire 2014</a:t>
            </a:r>
          </a:p>
          <a:p>
            <a:pPr lvl="1">
              <a:buNone/>
            </a:pPr>
            <a:endParaRPr lang="en-US" dirty="0"/>
          </a:p>
          <a:p>
            <a:pPr lvl="1"/>
            <a:endParaRPr lang="en-US" sz="2800" dirty="0"/>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Space Islands</a:t>
            </a:r>
          </a:p>
        </p:txBody>
      </p:sp>
      <p:sp>
        <p:nvSpPr>
          <p:cNvPr id="3" name="Content Placeholder 2"/>
          <p:cNvSpPr>
            <a:spLocks noGrp="1"/>
          </p:cNvSpPr>
          <p:nvPr>
            <p:ph idx="1"/>
          </p:nvPr>
        </p:nvSpPr>
        <p:spPr/>
        <p:txBody>
          <a:bodyPr/>
          <a:lstStyle/>
          <a:p>
            <a:pPr>
              <a:buFont typeface="Arial" pitchFamily="34" charset="0"/>
              <a:buChar char="•"/>
            </a:pPr>
            <a:r>
              <a:rPr lang="en-US" dirty="0"/>
              <a:t>Relatively Small Pockets of Native Brush</a:t>
            </a:r>
          </a:p>
          <a:p>
            <a:pPr lvl="1">
              <a:buClr>
                <a:srgbClr val="B4181C"/>
              </a:buClr>
            </a:pPr>
            <a:r>
              <a:rPr lang="en-US" dirty="0">
                <a:solidFill>
                  <a:srgbClr val="C00000"/>
                </a:solidFill>
              </a:rPr>
              <a:t>Surrounded by homes on the canyon rims</a:t>
            </a:r>
          </a:p>
          <a:p>
            <a:pPr lvl="1"/>
            <a:r>
              <a:rPr lang="en-US" dirty="0">
                <a:solidFill>
                  <a:srgbClr val="C00000"/>
                </a:solidFill>
              </a:rPr>
              <a:t>Homes surrounded by open space</a:t>
            </a:r>
          </a:p>
          <a:p>
            <a:pPr>
              <a:buNone/>
            </a:pPr>
            <a:endParaRPr lang="en-US" sz="2800" dirty="0">
              <a:solidFill>
                <a:srgbClr val="C00000"/>
              </a:solidFill>
            </a:endParaRPr>
          </a:p>
        </p:txBody>
      </p:sp>
      <p:pic>
        <p:nvPicPr>
          <p:cNvPr id="1026" name="Picture 2" descr="H:\My Pictures\!Black Mtn\DSC_0066.JPG"/>
          <p:cNvPicPr>
            <a:picLocks noChangeAspect="1" noChangeArrowheads="1"/>
          </p:cNvPicPr>
          <p:nvPr/>
        </p:nvPicPr>
        <p:blipFill>
          <a:blip r:embed="rId3" cstate="print"/>
          <a:srcRect/>
          <a:stretch>
            <a:fillRect/>
          </a:stretch>
        </p:blipFill>
        <p:spPr bwMode="auto">
          <a:xfrm>
            <a:off x="762000" y="3173168"/>
            <a:ext cx="4648200" cy="3087633"/>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Wildland Response</a:t>
            </a:r>
            <a:endParaRPr lang="en-US" dirty="0"/>
          </a:p>
        </p:txBody>
      </p:sp>
      <p:sp>
        <p:nvSpPr>
          <p:cNvPr id="5123" name="Rectangle 3"/>
          <p:cNvSpPr>
            <a:spLocks noGrp="1" noChangeArrowheads="1"/>
          </p:cNvSpPr>
          <p:nvPr>
            <p:ph idx="1"/>
          </p:nvPr>
        </p:nvSpPr>
        <p:spPr>
          <a:xfrm>
            <a:off x="457200" y="1600200"/>
            <a:ext cx="8534400" cy="4572000"/>
          </a:xfrm>
        </p:spPr>
        <p:txBody>
          <a:bodyPr/>
          <a:lstStyle/>
          <a:p>
            <a:r>
              <a:rPr lang="en-US" dirty="0"/>
              <a:t>RSG! Program: Fire Department &amp; Residents working together!</a:t>
            </a:r>
          </a:p>
          <a:p>
            <a:pPr lvl="1"/>
            <a:r>
              <a:rPr lang="en-US" dirty="0"/>
              <a:t>60 apparatus   </a:t>
            </a:r>
          </a:p>
          <a:p>
            <a:pPr lvl="1"/>
            <a:r>
              <a:rPr lang="en-US" dirty="0"/>
              <a:t>270 firefighters</a:t>
            </a:r>
          </a:p>
          <a:p>
            <a:pPr lvl="1"/>
            <a:r>
              <a:rPr lang="en-US" dirty="0"/>
              <a:t>Off duty firefighters </a:t>
            </a:r>
          </a:p>
          <a:p>
            <a:pPr lvl="1"/>
            <a:r>
              <a:rPr lang="en-US" dirty="0"/>
              <a:t>Reserve apparatus</a:t>
            </a:r>
          </a:p>
          <a:p>
            <a:pPr lvl="1">
              <a:buNone/>
            </a:pPr>
            <a:endParaRPr lang="en-US" sz="2000" dirty="0"/>
          </a:p>
          <a:p>
            <a:pPr lvl="1"/>
            <a:r>
              <a:rPr lang="en-US" dirty="0"/>
              <a:t>Prepare your family and property</a:t>
            </a:r>
          </a:p>
          <a:p>
            <a:pPr lvl="1">
              <a:buNone/>
            </a:pPr>
            <a:endParaRPr lang="en-US" dirty="0"/>
          </a:p>
        </p:txBody>
      </p:sp>
      <p:pic>
        <p:nvPicPr>
          <p:cNvPr id="4" name="Picture 3" descr="Firefighter 9.jpg"/>
          <p:cNvPicPr>
            <a:picLocks noChangeAspect="1"/>
          </p:cNvPicPr>
          <p:nvPr/>
        </p:nvPicPr>
        <p:blipFill>
          <a:blip r:embed="rId3" cstate="print"/>
          <a:stretch>
            <a:fillRect/>
          </a:stretch>
        </p:blipFill>
        <p:spPr>
          <a:xfrm>
            <a:off x="4724400" y="2667000"/>
            <a:ext cx="3657600" cy="2346491"/>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RSG! Program – Be “Ready”, Be Firewise</a:t>
            </a:r>
            <a:endParaRPr lang="en-US" dirty="0"/>
          </a:p>
        </p:txBody>
      </p:sp>
      <p:sp>
        <p:nvSpPr>
          <p:cNvPr id="5123" name="Rectangle 3"/>
          <p:cNvSpPr>
            <a:spLocks noGrp="1" noChangeArrowheads="1"/>
          </p:cNvSpPr>
          <p:nvPr>
            <p:ph idx="1"/>
          </p:nvPr>
        </p:nvSpPr>
        <p:spPr>
          <a:xfrm>
            <a:off x="381000" y="1600200"/>
            <a:ext cx="8763000" cy="4572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Prepare For the Threat</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Create a Family Disaster Plan</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Prepare an emergency kit</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Train your family how to use a fire extinguisher</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Plan and practice different evacuation </a:t>
            </a: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routes</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Designate a meeting place outside the fire area</a:t>
            </a:r>
          </a:p>
          <a:p>
            <a:pPr lvl="1">
              <a:buClr>
                <a:srgbClr val="B4181C"/>
              </a:buClr>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Maintain emergency contact numbers in</a:t>
            </a:r>
          </a:p>
          <a:p>
            <a:pPr lvl="1">
              <a:buClr>
                <a:srgbClr val="B4181C"/>
              </a:buClr>
              <a:buNone/>
            </a:pPr>
            <a:r>
              <a:rPr lang="en-US" dirty="0">
                <a:solidFill>
                  <a:srgbClr val="C00000"/>
                </a:solidFill>
                <a:latin typeface="Open Sans" panose="020B0606030504020204" pitchFamily="34" charset="0"/>
                <a:ea typeface="Open Sans" panose="020B0606030504020204" pitchFamily="34" charset="0"/>
                <a:cs typeface="Open Sans" panose="020B0606030504020204" pitchFamily="34" charset="0"/>
              </a:rPr>
              <a:t>  	</a:t>
            </a:r>
            <a:r>
              <a:rPr lang="en-US" sz="2800" dirty="0">
                <a:solidFill>
                  <a:srgbClr val="C00000"/>
                </a:solidFill>
                <a:latin typeface="Open Sans" panose="020B0606030504020204" pitchFamily="34" charset="0"/>
                <a:ea typeface="Open Sans" panose="020B0606030504020204" pitchFamily="34" charset="0"/>
                <a:cs typeface="Open Sans" panose="020B0606030504020204" pitchFamily="34" charset="0"/>
              </a:rPr>
              <a:t>your cell phone</a:t>
            </a:r>
          </a:p>
          <a:p>
            <a:pPr lvl="1">
              <a:buNone/>
            </a:pPr>
            <a:endParaRPr lang="en-US" dirty="0">
              <a:solidFill>
                <a:srgbClr val="C00000"/>
              </a:solidFill>
            </a:endParaRPr>
          </a:p>
          <a:p>
            <a:pPr lvl="1">
              <a:buNone/>
            </a:pPr>
            <a:br>
              <a:rPr lang="en-US" dirty="0">
                <a:solidFill>
                  <a:srgbClr val="C00000"/>
                </a:solidFill>
              </a:rPr>
            </a:br>
            <a:endParaRPr lang="en-US" dirty="0">
              <a:solidFill>
                <a:srgbClr val="C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sz="3400" i="1" dirty="0">
                <a:latin typeface="Open Sans" panose="020B0606030504020204" pitchFamily="34" charset="0"/>
                <a:ea typeface="Open Sans" panose="020B0606030504020204" pitchFamily="34" charset="0"/>
                <a:cs typeface="Open Sans" panose="020B0606030504020204" pitchFamily="34" charset="0"/>
              </a:rPr>
              <a:t>RSG! Program – Be “Ready”, Be Firewise</a:t>
            </a:r>
            <a:endParaRPr lang="en-US" sz="3400" dirty="0">
              <a:latin typeface="Open Sans" panose="020B0606030504020204" pitchFamily="34" charset="0"/>
              <a:ea typeface="Open Sans" panose="020B0606030504020204" pitchFamily="34" charset="0"/>
              <a:cs typeface="Open Sans" panose="020B0606030504020204" pitchFamily="34" charset="0"/>
            </a:endParaRPr>
          </a:p>
        </p:txBody>
      </p:sp>
      <p:sp>
        <p:nvSpPr>
          <p:cNvPr id="5123" name="Rectangle 3"/>
          <p:cNvSpPr>
            <a:spLocks noGrp="1" noChangeArrowheads="1"/>
          </p:cNvSpPr>
          <p:nvPr>
            <p:ph idx="1"/>
          </p:nvPr>
        </p:nvSpPr>
        <p:spPr>
          <a:xfrm>
            <a:off x="457200" y="1447800"/>
            <a:ext cx="8382000" cy="4572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Defensible Space Works!  </a:t>
            </a:r>
            <a:br>
              <a:rPr lang="en-US" dirty="0">
                <a:latin typeface="Open Sans" panose="020B0606030504020204" pitchFamily="34" charset="0"/>
                <a:ea typeface="Open Sans" panose="020B0606030504020204" pitchFamily="34" charset="0"/>
                <a:cs typeface="Open Sans" panose="020B0606030504020204" pitchFamily="34" charset="0"/>
              </a:rPr>
            </a:br>
            <a:endParaRPr lang="en-US" sz="2000" dirty="0">
              <a:latin typeface="Open Sans" panose="020B0606030504020204" pitchFamily="34" charset="0"/>
              <a:ea typeface="Open Sans" panose="020B0606030504020204" pitchFamily="34" charset="0"/>
              <a:cs typeface="Open Sans" panose="020B0606030504020204" pitchFamily="34" charset="0"/>
            </a:endParaRPr>
          </a:p>
          <a:p>
            <a:pPr lvl="1">
              <a:buNone/>
            </a:pPr>
            <a:endParaRPr lang="en-US" dirty="0"/>
          </a:p>
          <a:p>
            <a:pPr lvl="1">
              <a:buNone/>
            </a:pPr>
            <a:endParaRPr lang="en-US" dirty="0"/>
          </a:p>
          <a:p>
            <a:pPr lvl="1">
              <a:buNone/>
            </a:pPr>
            <a:endParaRPr lang="en-US" dirty="0"/>
          </a:p>
          <a:p>
            <a:pPr lvl="1">
              <a:buNone/>
            </a:pPr>
            <a:endParaRPr lang="en-US" dirty="0"/>
          </a:p>
          <a:p>
            <a:pPr lvl="1">
              <a:buNone/>
            </a:pPr>
            <a:endParaRPr lang="en-US" dirty="0"/>
          </a:p>
          <a:p>
            <a:pPr lvl="1">
              <a:buNone/>
            </a:pPr>
            <a:endParaRPr lang="en-US" dirty="0"/>
          </a:p>
          <a:p>
            <a:pPr lvl="1">
              <a:buNone/>
            </a:pPr>
            <a:endParaRPr lang="en-US" dirty="0"/>
          </a:p>
          <a:p>
            <a:pPr lvl="1">
              <a:buNone/>
            </a:pPr>
            <a:br>
              <a:rPr lang="en-US" dirty="0"/>
            </a:b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2057400" y="2057399"/>
            <a:ext cx="4724400" cy="4271137"/>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sz="3400" i="1" dirty="0">
                <a:latin typeface="Open Sans" panose="020B0606030504020204" pitchFamily="34" charset="0"/>
                <a:ea typeface="Open Sans" panose="020B0606030504020204" pitchFamily="34" charset="0"/>
                <a:cs typeface="Open Sans" panose="020B0606030504020204" pitchFamily="34" charset="0"/>
              </a:rPr>
              <a:t>RSG! Program – Be “Ready”, Be </a:t>
            </a:r>
            <a:r>
              <a:rPr lang="en-US" sz="3400" i="1" dirty="0" err="1">
                <a:latin typeface="Open Sans" panose="020B0606030504020204" pitchFamily="34" charset="0"/>
                <a:ea typeface="Open Sans" panose="020B0606030504020204" pitchFamily="34" charset="0"/>
                <a:cs typeface="Open Sans" panose="020B0606030504020204" pitchFamily="34" charset="0"/>
              </a:rPr>
              <a:t>Firewise</a:t>
            </a:r>
            <a:endParaRPr lang="en-US" sz="3400" dirty="0">
              <a:latin typeface="Open Sans" panose="020B0606030504020204" pitchFamily="34" charset="0"/>
              <a:ea typeface="Open Sans" panose="020B0606030504020204" pitchFamily="34" charset="0"/>
              <a:cs typeface="Open Sans" panose="020B0606030504020204" pitchFamily="34" charset="0"/>
            </a:endParaRPr>
          </a:p>
        </p:txBody>
      </p:sp>
      <p:sp>
        <p:nvSpPr>
          <p:cNvPr id="5123" name="Rectangle 3"/>
          <p:cNvSpPr>
            <a:spLocks noGrp="1" noChangeArrowheads="1"/>
          </p:cNvSpPr>
          <p:nvPr>
            <p:ph idx="1"/>
          </p:nvPr>
        </p:nvSpPr>
        <p:spPr>
          <a:xfrm>
            <a:off x="381000" y="1371600"/>
            <a:ext cx="8991600" cy="4572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What you can do to make a difference:</a:t>
            </a:r>
          </a:p>
          <a:p>
            <a:pPr lvl="1"/>
            <a:r>
              <a:rPr lang="en-US" dirty="0">
                <a:latin typeface="Open Sans" panose="020B0606030504020204" pitchFamily="34" charset="0"/>
                <a:ea typeface="Open Sans" panose="020B0606030504020204" pitchFamily="34" charset="0"/>
                <a:cs typeface="Open Sans" panose="020B0606030504020204" pitchFamily="34" charset="0"/>
              </a:rPr>
              <a:t>Prepare your property by creating defensible space</a:t>
            </a:r>
          </a:p>
          <a:p>
            <a:pPr lvl="1">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lvl="1">
              <a:buNone/>
            </a:pPr>
            <a:endParaRPr lang="en-US" dirty="0">
              <a:latin typeface="Open Sans" panose="020B0606030504020204" pitchFamily="34" charset="0"/>
              <a:ea typeface="Open Sans" panose="020B0606030504020204" pitchFamily="34" charset="0"/>
              <a:cs typeface="Open Sans" panose="020B0606030504020204" pitchFamily="34" charset="0"/>
            </a:endParaRPr>
          </a:p>
          <a:p>
            <a:pPr lvl="1"/>
            <a:r>
              <a:rPr lang="en-US" dirty="0">
                <a:latin typeface="Open Sans" panose="020B0606030504020204" pitchFamily="34" charset="0"/>
                <a:ea typeface="Open Sans" panose="020B0606030504020204" pitchFamily="34" charset="0"/>
                <a:cs typeface="Open Sans" panose="020B0606030504020204" pitchFamily="34" charset="0"/>
              </a:rPr>
              <a:t>Fire Harden Your </a:t>
            </a:r>
          </a:p>
          <a:p>
            <a:pPr marL="457200" lvl="1" indent="0">
              <a:buNone/>
            </a:pPr>
            <a:r>
              <a:rPr lang="en-US" dirty="0">
                <a:latin typeface="Open Sans" panose="020B0606030504020204" pitchFamily="34" charset="0"/>
                <a:ea typeface="Open Sans" panose="020B0606030504020204" pitchFamily="34" charset="0"/>
                <a:cs typeface="Open Sans" panose="020B0606030504020204" pitchFamily="34" charset="0"/>
              </a:rPr>
              <a:t>   Home</a:t>
            </a:r>
            <a:endParaRPr lang="en-US" sz="2800" dirty="0">
              <a:solidFill>
                <a:srgbClr val="B4181C"/>
              </a:solidFill>
              <a:latin typeface="Open Sans" panose="020B0606030504020204" pitchFamily="34" charset="0"/>
              <a:ea typeface="Open Sans" panose="020B0606030504020204" pitchFamily="34" charset="0"/>
              <a:cs typeface="Open Sans" panose="020B0606030504020204" pitchFamily="34" charset="0"/>
            </a:endParaRPr>
          </a:p>
          <a:p>
            <a:pPr lvl="1">
              <a:buNone/>
            </a:pPr>
            <a:br>
              <a:rPr lang="en-US" dirty="0"/>
            </a:br>
            <a:endParaRPr lang="en-US" dirty="0"/>
          </a:p>
        </p:txBody>
      </p:sp>
      <p:pic>
        <p:nvPicPr>
          <p:cNvPr id="4" name="Picture 4"/>
          <p:cNvPicPr>
            <a:picLocks noChangeAspect="1" noChangeArrowheads="1"/>
          </p:cNvPicPr>
          <p:nvPr/>
        </p:nvPicPr>
        <p:blipFill>
          <a:blip r:embed="rId3" cstate="print"/>
          <a:stretch>
            <a:fillRect/>
          </a:stretch>
        </p:blipFill>
        <p:spPr>
          <a:xfrm>
            <a:off x="4648200" y="2667000"/>
            <a:ext cx="3619500" cy="2714625"/>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228600"/>
            <a:ext cx="8229600" cy="914400"/>
          </a:xfrm>
        </p:spPr>
        <p:txBody>
          <a:bodyPr/>
          <a:lstStyle/>
          <a:p>
            <a:r>
              <a:rPr lang="en-US" i="1" dirty="0"/>
              <a:t>RSG! Program – Be “Ready”, Be Firewise</a:t>
            </a:r>
            <a:endParaRPr lang="en-US" dirty="0"/>
          </a:p>
        </p:txBody>
      </p:sp>
      <p:sp>
        <p:nvSpPr>
          <p:cNvPr id="5123" name="Rectangle 3"/>
          <p:cNvSpPr>
            <a:spLocks noGrp="1" noChangeArrowheads="1"/>
          </p:cNvSpPr>
          <p:nvPr>
            <p:ph idx="1"/>
          </p:nvPr>
        </p:nvSpPr>
        <p:spPr>
          <a:xfrm>
            <a:off x="381000" y="1371600"/>
            <a:ext cx="8382000" cy="4572000"/>
          </a:xfrm>
        </p:spPr>
        <p:txBody>
          <a:bodyPr/>
          <a:lstStyle/>
          <a:p>
            <a:r>
              <a:rPr lang="en-US" dirty="0">
                <a:latin typeface="Open Sans" panose="020B0606030504020204" pitchFamily="34" charset="0"/>
                <a:ea typeface="Open Sans" panose="020B0606030504020204" pitchFamily="34" charset="0"/>
                <a:cs typeface="Open Sans" panose="020B0606030504020204" pitchFamily="34" charset="0"/>
              </a:rPr>
              <a:t>Consider the Ember Threat</a:t>
            </a:r>
          </a:p>
          <a:p>
            <a:pPr lvl="1"/>
            <a:r>
              <a:rPr lang="en-US" dirty="0">
                <a:latin typeface="Open Sans" panose="020B0606030504020204" pitchFamily="34" charset="0"/>
                <a:ea typeface="Open Sans" panose="020B0606030504020204" pitchFamily="34" charset="0"/>
                <a:cs typeface="Open Sans" panose="020B0606030504020204" pitchFamily="34" charset="0"/>
              </a:rPr>
              <a:t>Ember fires can destroy homes or neighborhoods far from the actual flame front</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lvl="1">
              <a:buNone/>
            </a:pPr>
            <a:br>
              <a:rPr lang="en-US" dirty="0"/>
            </a:br>
            <a:endParaRPr lang="en-US" dirty="0"/>
          </a:p>
        </p:txBody>
      </p:sp>
      <p:pic>
        <p:nvPicPr>
          <p:cNvPr id="4" name="Picture 4"/>
          <p:cNvPicPr>
            <a:picLocks noChangeAspect="1" noChangeArrowheads="1"/>
          </p:cNvPicPr>
          <p:nvPr/>
        </p:nvPicPr>
        <p:blipFill>
          <a:blip r:embed="rId3" cstate="print"/>
          <a:stretch>
            <a:fillRect/>
          </a:stretch>
        </p:blipFill>
        <p:spPr>
          <a:xfrm>
            <a:off x="1219200" y="2895600"/>
            <a:ext cx="4800600" cy="3311096"/>
          </a:xfrm>
          <a:prstGeom prst="rect">
            <a:avLst/>
          </a:prstGeom>
          <a:ln>
            <a:noFill/>
          </a:ln>
          <a:effectLst>
            <a:outerShdw blurRad="190500" algn="tl" rotWithShape="0">
              <a:srgbClr val="000000">
                <a:alpha val="70000"/>
              </a:srgbClr>
            </a:outerShdw>
          </a:effectLst>
        </p:spPr>
      </p:pic>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2500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4885</TotalTime>
  <Words>1697</Words>
  <Application>Microsoft Office PowerPoint</Application>
  <PresentationFormat>On-screen Show (4:3)</PresentationFormat>
  <Paragraphs>221</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Myriad Pro</vt:lpstr>
      <vt:lpstr>Open Sans</vt:lpstr>
      <vt:lpstr>Default Design</vt:lpstr>
      <vt:lpstr>Ready – Be Ready  Set – Understand the threat  Go! – Act Early                          </vt:lpstr>
      <vt:lpstr>2012 Wildland Fire Frequency Mapping </vt:lpstr>
      <vt:lpstr>RSG! Program – Risk of “Wildland Fire”</vt:lpstr>
      <vt:lpstr>Open Space Islands</vt:lpstr>
      <vt:lpstr>Wildland Response</vt:lpstr>
      <vt:lpstr>RSG! Program – Be “Ready”, Be Firewise</vt:lpstr>
      <vt:lpstr>RSG! Program – Be “Ready”, Be Firewise</vt:lpstr>
      <vt:lpstr>RSG! Program – Be “Ready”, Be Firewise</vt:lpstr>
      <vt:lpstr>RSG! Program – Be “Ready”, Be Firewise</vt:lpstr>
      <vt:lpstr>RSG! Program – Be “Ready”, Be Firewise</vt:lpstr>
      <vt:lpstr>RSG! Program – Be “Ready”, Be Firewise</vt:lpstr>
      <vt:lpstr>RSG! Program – Be “Set”</vt:lpstr>
      <vt:lpstr>RSG! Program – Be Set</vt:lpstr>
      <vt:lpstr>RSG! Program – Go, ACT early</vt:lpstr>
      <vt:lpstr>RSG! Program – Go, ACT early</vt:lpstr>
      <vt:lpstr>RSG! Program – Local Resources</vt:lpstr>
      <vt:lpstr>                       </vt:lpstr>
    </vt:vector>
  </TitlesOfParts>
  <Company>IFC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Carrie Toreno</dc:creator>
  <cp:lastModifiedBy>Garcia, Marci</cp:lastModifiedBy>
  <cp:revision>231</cp:revision>
  <cp:lastPrinted>2016-05-12T14:52:35Z</cp:lastPrinted>
  <dcterms:created xsi:type="dcterms:W3CDTF">2009-03-18T19:07:24Z</dcterms:created>
  <dcterms:modified xsi:type="dcterms:W3CDTF">2021-09-01T13:37:40Z</dcterms:modified>
</cp:coreProperties>
</file>